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Nanum Gothic" panose="020D0604000000000000" pitchFamily="34" charset="-127"/>
      <p:regular r:id="rId14"/>
      <p:bold r:id="rId15"/>
    </p:embeddedFont>
    <p:embeddedFont>
      <p:font typeface="Calibri" panose="020F0502020204030204" pitchFamily="34" charset="0"/>
      <p:regular r:id="rId16"/>
      <p:bold r:id="rId17"/>
      <p:italic r:id="rId18"/>
      <p:boldItalic r:id="rId19"/>
    </p:embeddedFont>
    <p:embeddedFont>
      <p:font typeface="Helvetica Neue" panose="02000503000000020004" pitchFamily="2" charset="0"/>
      <p:regular r:id="rId20"/>
      <p:bold r:id="rId21"/>
      <p:italic r:id="rId22"/>
      <p:boldItalic r:id="rId23"/>
    </p:embeddedFont>
    <p:embeddedFont>
      <p:font typeface="Roboto Condensed"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jcaM5CXRP2dU79gmp1CzSpyT+h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A9ADB6-CEFE-4842-A176-988AF421DDEC}">
  <a:tblStyle styleId="{E2A9ADB6-CEFE-4842-A176-988AF421DDE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F1E8"/>
          </a:solidFill>
        </a:fill>
      </a:tcStyle>
    </a:wholeTbl>
    <a:band1H>
      <a:tcTxStyle/>
      <a:tcStyle>
        <a:tcBdr/>
        <a:fill>
          <a:solidFill>
            <a:srgbClr val="D4E2CE"/>
          </a:solidFill>
        </a:fill>
      </a:tcStyle>
    </a:band1H>
    <a:band2H>
      <a:tcTxStyle/>
      <a:tcStyle>
        <a:tcBdr/>
      </a:tcStyle>
    </a:band2H>
    <a:band1V>
      <a:tcTxStyle/>
      <a:tcStyle>
        <a:tcBdr/>
        <a:fill>
          <a:solidFill>
            <a:srgbClr val="D4E2CE"/>
          </a:solidFill>
        </a:fill>
      </a:tcStyle>
    </a:band1V>
    <a:band2V>
      <a:tcTxStyle/>
      <a:tcStyle>
        <a:tcBdr/>
      </a:tcStyle>
    </a:band2V>
    <a:lastCol>
      <a:tcTxStyle b="on" i="off">
        <a:font>
          <a:latin typeface="Calibri"/>
          <a:ea typeface="Calibri"/>
          <a:cs typeface="Calibri"/>
        </a:font>
        <a:schemeClr val="lt1"/>
      </a:tcTxStyle>
      <a:tcStyle>
        <a:tcBdr/>
        <a:fill>
          <a:solidFill>
            <a:schemeClr val="accent6"/>
          </a:solidFill>
        </a:fill>
      </a:tcStyle>
    </a:lastCol>
    <a:firstCol>
      <a:tcTxStyle b="on" i="off">
        <a:font>
          <a:latin typeface="Calibri"/>
          <a:ea typeface="Calibri"/>
          <a:cs typeface="Calibri"/>
        </a:font>
        <a:schemeClr val="lt1"/>
      </a:tcTxStyle>
      <a:tcStyle>
        <a:tcBdr/>
        <a:fill>
          <a:solidFill>
            <a:schemeClr val="accent6"/>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0"/>
  </p:normalViewPr>
  <p:slideViewPr>
    <p:cSldViewPr snapToGrid="0">
      <p:cViewPr varScale="1">
        <p:scale>
          <a:sx n="113" d="100"/>
          <a:sy n="113"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6b5166e662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6b5166e662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6b5166e662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6b5166e66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6b5166e662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16b5166e66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6b5166e662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16b5166e662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16b5166e662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with 4 Columns - Right Align" type="blank">
  <p:cSld name="BLANK">
    <p:spTree>
      <p:nvGrpSpPr>
        <p:cNvPr id="1" name="Shape 15"/>
        <p:cNvGrpSpPr/>
        <p:nvPr/>
      </p:nvGrpSpPr>
      <p:grpSpPr>
        <a:xfrm>
          <a:off x="0" y="0"/>
          <a:ext cx="0" cy="0"/>
          <a:chOff x="0" y="0"/>
          <a:chExt cx="0" cy="0"/>
        </a:xfrm>
      </p:grpSpPr>
      <p:sp>
        <p:nvSpPr>
          <p:cNvPr id="16" name="Google Shape;16;p13"/>
          <p:cNvSpPr txBox="1">
            <a:spLocks noGrp="1"/>
          </p:cNvSpPr>
          <p:nvPr>
            <p:ph type="sldNum" idx="12"/>
          </p:nvPr>
        </p:nvSpPr>
        <p:spPr>
          <a:xfrm>
            <a:off x="11296726" y="6217622"/>
            <a:ext cx="731591" cy="524700"/>
          </a:xfrm>
          <a:prstGeom prst="rect">
            <a:avLst/>
          </a:prstGeom>
          <a:noFill/>
          <a:ln>
            <a:noFill/>
          </a:ln>
        </p:spPr>
        <p:txBody>
          <a:bodyPr spcFirstLastPara="1" wrap="square" lIns="121875" tIns="121875" rIns="121875" bIns="121875" anchor="ctr" anchorCtr="0">
            <a:noAutofit/>
          </a:bodyPr>
          <a:lstStyle>
            <a:lvl1pPr marL="0" lvl="0"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13"/>
          <p:cNvSpPr txBox="1">
            <a:spLocks noGrp="1"/>
          </p:cNvSpPr>
          <p:nvPr>
            <p:ph type="body" idx="1"/>
          </p:nvPr>
        </p:nvSpPr>
        <p:spPr>
          <a:xfrm>
            <a:off x="2588426" y="1740408"/>
            <a:ext cx="2286595" cy="4407300"/>
          </a:xfrm>
          <a:prstGeom prst="rect">
            <a:avLst/>
          </a:prstGeom>
          <a:noFill/>
          <a:ln>
            <a:noFill/>
          </a:ln>
        </p:spPr>
        <p:txBody>
          <a:bodyPr spcFirstLastPara="1" wrap="square" lIns="121875" tIns="121875" rIns="121875" bIns="121875" anchor="t" anchorCtr="0">
            <a:noAutofit/>
          </a:bodyPr>
          <a:lstStyle>
            <a:lvl1pPr marL="457200" lvl="0" indent="-298450" algn="l">
              <a:lnSpc>
                <a:spcPct val="115000"/>
              </a:lnSpc>
              <a:spcBef>
                <a:spcPts val="0"/>
              </a:spcBef>
              <a:spcAft>
                <a:spcPts val="0"/>
              </a:spcAft>
              <a:buClr>
                <a:schemeClr val="dk1"/>
              </a:buClr>
              <a:buSzPts val="1100"/>
              <a:buChar char="●"/>
              <a:defRPr sz="1100"/>
            </a:lvl1pPr>
            <a:lvl2pPr marL="914400" lvl="1" indent="-298450" algn="l">
              <a:lnSpc>
                <a:spcPct val="115000"/>
              </a:lnSpc>
              <a:spcBef>
                <a:spcPts val="2100"/>
              </a:spcBef>
              <a:spcAft>
                <a:spcPts val="0"/>
              </a:spcAft>
              <a:buClr>
                <a:schemeClr val="dk1"/>
              </a:buClr>
              <a:buSzPts val="1100"/>
              <a:buChar char="○"/>
              <a:defRPr sz="1100"/>
            </a:lvl2pPr>
            <a:lvl3pPr marL="1371600" lvl="2" indent="-298450" algn="l">
              <a:lnSpc>
                <a:spcPct val="115000"/>
              </a:lnSpc>
              <a:spcBef>
                <a:spcPts val="2100"/>
              </a:spcBef>
              <a:spcAft>
                <a:spcPts val="0"/>
              </a:spcAft>
              <a:buClr>
                <a:schemeClr val="dk1"/>
              </a:buClr>
              <a:buSzPts val="1100"/>
              <a:buChar char="■"/>
              <a:defRPr sz="1100"/>
            </a:lvl3pPr>
            <a:lvl4pPr marL="1828800" lvl="3" indent="-298450" algn="l">
              <a:lnSpc>
                <a:spcPct val="115000"/>
              </a:lnSpc>
              <a:spcBef>
                <a:spcPts val="2100"/>
              </a:spcBef>
              <a:spcAft>
                <a:spcPts val="0"/>
              </a:spcAft>
              <a:buClr>
                <a:schemeClr val="dk1"/>
              </a:buClr>
              <a:buSzPts val="1100"/>
              <a:buChar char="●"/>
              <a:defRPr sz="1100"/>
            </a:lvl4pPr>
            <a:lvl5pPr marL="2286000" lvl="4" indent="-298450" algn="l">
              <a:lnSpc>
                <a:spcPct val="115000"/>
              </a:lnSpc>
              <a:spcBef>
                <a:spcPts val="2100"/>
              </a:spcBef>
              <a:spcAft>
                <a:spcPts val="0"/>
              </a:spcAft>
              <a:buClr>
                <a:schemeClr val="dk1"/>
              </a:buClr>
              <a:buSzPts val="1100"/>
              <a:buChar char="○"/>
              <a:defRPr sz="1100"/>
            </a:lvl5pPr>
            <a:lvl6pPr marL="2743200" lvl="5" indent="-298450" algn="l">
              <a:lnSpc>
                <a:spcPct val="115000"/>
              </a:lnSpc>
              <a:spcBef>
                <a:spcPts val="2100"/>
              </a:spcBef>
              <a:spcAft>
                <a:spcPts val="0"/>
              </a:spcAft>
              <a:buClr>
                <a:schemeClr val="dk1"/>
              </a:buClr>
              <a:buSzPts val="1100"/>
              <a:buChar char="■"/>
              <a:defRPr sz="1100"/>
            </a:lvl6pPr>
            <a:lvl7pPr marL="3200400" lvl="6" indent="-298450" algn="l">
              <a:lnSpc>
                <a:spcPct val="115000"/>
              </a:lnSpc>
              <a:spcBef>
                <a:spcPts val="2100"/>
              </a:spcBef>
              <a:spcAft>
                <a:spcPts val="0"/>
              </a:spcAft>
              <a:buClr>
                <a:schemeClr val="dk1"/>
              </a:buClr>
              <a:buSzPts val="1100"/>
              <a:buChar char="●"/>
              <a:defRPr sz="1100"/>
            </a:lvl7pPr>
            <a:lvl8pPr marL="3657600" lvl="7" indent="-298450" algn="l">
              <a:lnSpc>
                <a:spcPct val="115000"/>
              </a:lnSpc>
              <a:spcBef>
                <a:spcPts val="2100"/>
              </a:spcBef>
              <a:spcAft>
                <a:spcPts val="0"/>
              </a:spcAft>
              <a:buClr>
                <a:schemeClr val="dk1"/>
              </a:buClr>
              <a:buSzPts val="1100"/>
              <a:buChar char="○"/>
              <a:defRPr sz="1100"/>
            </a:lvl8pPr>
            <a:lvl9pPr marL="4114800" lvl="8" indent="-298450" algn="l">
              <a:lnSpc>
                <a:spcPct val="115000"/>
              </a:lnSpc>
              <a:spcBef>
                <a:spcPts val="2100"/>
              </a:spcBef>
              <a:spcAft>
                <a:spcPts val="2100"/>
              </a:spcAft>
              <a:buClr>
                <a:schemeClr val="dk1"/>
              </a:buClr>
              <a:buSzPts val="1100"/>
              <a:buChar char="■"/>
              <a:defRPr sz="1100"/>
            </a:lvl9pPr>
          </a:lstStyle>
          <a:p>
            <a:endParaRPr/>
          </a:p>
        </p:txBody>
      </p:sp>
      <p:sp>
        <p:nvSpPr>
          <p:cNvPr id="18" name="Google Shape;18;p13"/>
          <p:cNvSpPr txBox="1">
            <a:spLocks noGrp="1"/>
          </p:cNvSpPr>
          <p:nvPr>
            <p:ph type="body" idx="2"/>
          </p:nvPr>
        </p:nvSpPr>
        <p:spPr>
          <a:xfrm>
            <a:off x="4888945" y="1741021"/>
            <a:ext cx="2286595" cy="4407300"/>
          </a:xfrm>
          <a:prstGeom prst="rect">
            <a:avLst/>
          </a:prstGeom>
          <a:noFill/>
          <a:ln>
            <a:noFill/>
          </a:ln>
        </p:spPr>
        <p:txBody>
          <a:bodyPr spcFirstLastPara="1" wrap="square" lIns="121875" tIns="121875" rIns="121875" bIns="121875" anchor="t" anchorCtr="0">
            <a:noAutofit/>
          </a:bodyPr>
          <a:lstStyle>
            <a:lvl1pPr marL="457200" lvl="0" indent="-298450" algn="l">
              <a:lnSpc>
                <a:spcPct val="115000"/>
              </a:lnSpc>
              <a:spcBef>
                <a:spcPts val="0"/>
              </a:spcBef>
              <a:spcAft>
                <a:spcPts val="0"/>
              </a:spcAft>
              <a:buClr>
                <a:schemeClr val="dk1"/>
              </a:buClr>
              <a:buSzPts val="1100"/>
              <a:buChar char="●"/>
              <a:defRPr sz="1100"/>
            </a:lvl1pPr>
            <a:lvl2pPr marL="914400" lvl="1" indent="-298450" algn="l">
              <a:lnSpc>
                <a:spcPct val="115000"/>
              </a:lnSpc>
              <a:spcBef>
                <a:spcPts val="2100"/>
              </a:spcBef>
              <a:spcAft>
                <a:spcPts val="0"/>
              </a:spcAft>
              <a:buClr>
                <a:schemeClr val="dk1"/>
              </a:buClr>
              <a:buSzPts val="1100"/>
              <a:buChar char="○"/>
              <a:defRPr sz="1100"/>
            </a:lvl2pPr>
            <a:lvl3pPr marL="1371600" lvl="2" indent="-298450" algn="l">
              <a:lnSpc>
                <a:spcPct val="115000"/>
              </a:lnSpc>
              <a:spcBef>
                <a:spcPts val="2100"/>
              </a:spcBef>
              <a:spcAft>
                <a:spcPts val="0"/>
              </a:spcAft>
              <a:buClr>
                <a:schemeClr val="dk1"/>
              </a:buClr>
              <a:buSzPts val="1100"/>
              <a:buChar char="■"/>
              <a:defRPr sz="1100"/>
            </a:lvl3pPr>
            <a:lvl4pPr marL="1828800" lvl="3" indent="-298450" algn="l">
              <a:lnSpc>
                <a:spcPct val="115000"/>
              </a:lnSpc>
              <a:spcBef>
                <a:spcPts val="2100"/>
              </a:spcBef>
              <a:spcAft>
                <a:spcPts val="0"/>
              </a:spcAft>
              <a:buClr>
                <a:schemeClr val="dk1"/>
              </a:buClr>
              <a:buSzPts val="1100"/>
              <a:buChar char="●"/>
              <a:defRPr sz="1100"/>
            </a:lvl4pPr>
            <a:lvl5pPr marL="2286000" lvl="4" indent="-298450" algn="l">
              <a:lnSpc>
                <a:spcPct val="115000"/>
              </a:lnSpc>
              <a:spcBef>
                <a:spcPts val="2100"/>
              </a:spcBef>
              <a:spcAft>
                <a:spcPts val="0"/>
              </a:spcAft>
              <a:buClr>
                <a:schemeClr val="dk1"/>
              </a:buClr>
              <a:buSzPts val="1100"/>
              <a:buChar char="○"/>
              <a:defRPr sz="1100"/>
            </a:lvl5pPr>
            <a:lvl6pPr marL="2743200" lvl="5" indent="-298450" algn="l">
              <a:lnSpc>
                <a:spcPct val="115000"/>
              </a:lnSpc>
              <a:spcBef>
                <a:spcPts val="2100"/>
              </a:spcBef>
              <a:spcAft>
                <a:spcPts val="0"/>
              </a:spcAft>
              <a:buClr>
                <a:schemeClr val="dk1"/>
              </a:buClr>
              <a:buSzPts val="1100"/>
              <a:buChar char="■"/>
              <a:defRPr sz="1100"/>
            </a:lvl6pPr>
            <a:lvl7pPr marL="3200400" lvl="6" indent="-298450" algn="l">
              <a:lnSpc>
                <a:spcPct val="115000"/>
              </a:lnSpc>
              <a:spcBef>
                <a:spcPts val="2100"/>
              </a:spcBef>
              <a:spcAft>
                <a:spcPts val="0"/>
              </a:spcAft>
              <a:buClr>
                <a:schemeClr val="dk1"/>
              </a:buClr>
              <a:buSzPts val="1100"/>
              <a:buChar char="●"/>
              <a:defRPr sz="1100"/>
            </a:lvl7pPr>
            <a:lvl8pPr marL="3657600" lvl="7" indent="-298450" algn="l">
              <a:lnSpc>
                <a:spcPct val="115000"/>
              </a:lnSpc>
              <a:spcBef>
                <a:spcPts val="2100"/>
              </a:spcBef>
              <a:spcAft>
                <a:spcPts val="0"/>
              </a:spcAft>
              <a:buClr>
                <a:schemeClr val="dk1"/>
              </a:buClr>
              <a:buSzPts val="1100"/>
              <a:buChar char="○"/>
              <a:defRPr sz="1100"/>
            </a:lvl8pPr>
            <a:lvl9pPr marL="4114800" lvl="8" indent="-298450" algn="l">
              <a:lnSpc>
                <a:spcPct val="115000"/>
              </a:lnSpc>
              <a:spcBef>
                <a:spcPts val="2100"/>
              </a:spcBef>
              <a:spcAft>
                <a:spcPts val="2100"/>
              </a:spcAft>
              <a:buClr>
                <a:schemeClr val="dk1"/>
              </a:buClr>
              <a:buSzPts val="1100"/>
              <a:buChar char="■"/>
              <a:defRPr sz="1100"/>
            </a:lvl9pPr>
          </a:lstStyle>
          <a:p>
            <a:endParaRPr/>
          </a:p>
        </p:txBody>
      </p:sp>
      <p:sp>
        <p:nvSpPr>
          <p:cNvPr id="19" name="Google Shape;19;p13"/>
          <p:cNvSpPr txBox="1">
            <a:spLocks noGrp="1"/>
          </p:cNvSpPr>
          <p:nvPr>
            <p:ph type="body" idx="3"/>
          </p:nvPr>
        </p:nvSpPr>
        <p:spPr>
          <a:xfrm>
            <a:off x="7189464" y="1741013"/>
            <a:ext cx="2286595" cy="4407300"/>
          </a:xfrm>
          <a:prstGeom prst="rect">
            <a:avLst/>
          </a:prstGeom>
          <a:noFill/>
          <a:ln>
            <a:noFill/>
          </a:ln>
        </p:spPr>
        <p:txBody>
          <a:bodyPr spcFirstLastPara="1" wrap="square" lIns="121875" tIns="121875" rIns="121875" bIns="121875" anchor="t" anchorCtr="0">
            <a:noAutofit/>
          </a:bodyPr>
          <a:lstStyle>
            <a:lvl1pPr marL="457200" lvl="0" indent="-298450" algn="l">
              <a:lnSpc>
                <a:spcPct val="115000"/>
              </a:lnSpc>
              <a:spcBef>
                <a:spcPts val="0"/>
              </a:spcBef>
              <a:spcAft>
                <a:spcPts val="0"/>
              </a:spcAft>
              <a:buClr>
                <a:schemeClr val="dk1"/>
              </a:buClr>
              <a:buSzPts val="1100"/>
              <a:buChar char="●"/>
              <a:defRPr sz="1100"/>
            </a:lvl1pPr>
            <a:lvl2pPr marL="914400" lvl="1" indent="-298450" algn="l">
              <a:lnSpc>
                <a:spcPct val="115000"/>
              </a:lnSpc>
              <a:spcBef>
                <a:spcPts val="2100"/>
              </a:spcBef>
              <a:spcAft>
                <a:spcPts val="0"/>
              </a:spcAft>
              <a:buClr>
                <a:schemeClr val="dk1"/>
              </a:buClr>
              <a:buSzPts val="1100"/>
              <a:buChar char="○"/>
              <a:defRPr sz="1100"/>
            </a:lvl2pPr>
            <a:lvl3pPr marL="1371600" lvl="2" indent="-298450" algn="l">
              <a:lnSpc>
                <a:spcPct val="115000"/>
              </a:lnSpc>
              <a:spcBef>
                <a:spcPts val="2100"/>
              </a:spcBef>
              <a:spcAft>
                <a:spcPts val="0"/>
              </a:spcAft>
              <a:buClr>
                <a:schemeClr val="dk1"/>
              </a:buClr>
              <a:buSzPts val="1100"/>
              <a:buChar char="■"/>
              <a:defRPr sz="1100"/>
            </a:lvl3pPr>
            <a:lvl4pPr marL="1828800" lvl="3" indent="-298450" algn="l">
              <a:lnSpc>
                <a:spcPct val="115000"/>
              </a:lnSpc>
              <a:spcBef>
                <a:spcPts val="2100"/>
              </a:spcBef>
              <a:spcAft>
                <a:spcPts val="0"/>
              </a:spcAft>
              <a:buClr>
                <a:schemeClr val="dk1"/>
              </a:buClr>
              <a:buSzPts val="1100"/>
              <a:buChar char="●"/>
              <a:defRPr sz="1100"/>
            </a:lvl4pPr>
            <a:lvl5pPr marL="2286000" lvl="4" indent="-298450" algn="l">
              <a:lnSpc>
                <a:spcPct val="115000"/>
              </a:lnSpc>
              <a:spcBef>
                <a:spcPts val="2100"/>
              </a:spcBef>
              <a:spcAft>
                <a:spcPts val="0"/>
              </a:spcAft>
              <a:buClr>
                <a:schemeClr val="dk1"/>
              </a:buClr>
              <a:buSzPts val="1100"/>
              <a:buChar char="○"/>
              <a:defRPr sz="1100"/>
            </a:lvl5pPr>
            <a:lvl6pPr marL="2743200" lvl="5" indent="-298450" algn="l">
              <a:lnSpc>
                <a:spcPct val="115000"/>
              </a:lnSpc>
              <a:spcBef>
                <a:spcPts val="2100"/>
              </a:spcBef>
              <a:spcAft>
                <a:spcPts val="0"/>
              </a:spcAft>
              <a:buClr>
                <a:schemeClr val="dk1"/>
              </a:buClr>
              <a:buSzPts val="1100"/>
              <a:buChar char="■"/>
              <a:defRPr sz="1100"/>
            </a:lvl6pPr>
            <a:lvl7pPr marL="3200400" lvl="6" indent="-298450" algn="l">
              <a:lnSpc>
                <a:spcPct val="115000"/>
              </a:lnSpc>
              <a:spcBef>
                <a:spcPts val="2100"/>
              </a:spcBef>
              <a:spcAft>
                <a:spcPts val="0"/>
              </a:spcAft>
              <a:buClr>
                <a:schemeClr val="dk1"/>
              </a:buClr>
              <a:buSzPts val="1100"/>
              <a:buChar char="●"/>
              <a:defRPr sz="1100"/>
            </a:lvl7pPr>
            <a:lvl8pPr marL="3657600" lvl="7" indent="-298450" algn="l">
              <a:lnSpc>
                <a:spcPct val="115000"/>
              </a:lnSpc>
              <a:spcBef>
                <a:spcPts val="2100"/>
              </a:spcBef>
              <a:spcAft>
                <a:spcPts val="0"/>
              </a:spcAft>
              <a:buClr>
                <a:schemeClr val="dk1"/>
              </a:buClr>
              <a:buSzPts val="1100"/>
              <a:buChar char="○"/>
              <a:defRPr sz="1100"/>
            </a:lvl8pPr>
            <a:lvl9pPr marL="4114800" lvl="8" indent="-298450" algn="l">
              <a:lnSpc>
                <a:spcPct val="115000"/>
              </a:lnSpc>
              <a:spcBef>
                <a:spcPts val="2100"/>
              </a:spcBef>
              <a:spcAft>
                <a:spcPts val="2100"/>
              </a:spcAft>
              <a:buClr>
                <a:schemeClr val="dk1"/>
              </a:buClr>
              <a:buSzPts val="1100"/>
              <a:buChar char="■"/>
              <a:defRPr sz="1100"/>
            </a:lvl9pPr>
          </a:lstStyle>
          <a:p>
            <a:endParaRPr/>
          </a:p>
        </p:txBody>
      </p:sp>
      <p:sp>
        <p:nvSpPr>
          <p:cNvPr id="20" name="Google Shape;20;p13"/>
          <p:cNvSpPr txBox="1">
            <a:spLocks noGrp="1"/>
          </p:cNvSpPr>
          <p:nvPr>
            <p:ph type="title"/>
          </p:nvPr>
        </p:nvSpPr>
        <p:spPr>
          <a:xfrm>
            <a:off x="415604" y="194567"/>
            <a:ext cx="11360959" cy="763500"/>
          </a:xfrm>
          <a:prstGeom prst="rect">
            <a:avLst/>
          </a:prstGeom>
          <a:noFill/>
          <a:ln>
            <a:noFill/>
          </a:ln>
        </p:spPr>
        <p:txBody>
          <a:bodyPr spcFirstLastPara="1" wrap="square" lIns="121875" tIns="121875" rIns="121875" bIns="121875" anchor="t" anchorCtr="0">
            <a:noAutofit/>
          </a:bodyPr>
          <a:lstStyle>
            <a:lvl1pPr lvl="0" algn="l">
              <a:lnSpc>
                <a:spcPct val="90000"/>
              </a:lnSpc>
              <a:spcBef>
                <a:spcPts val="0"/>
              </a:spcBef>
              <a:spcAft>
                <a:spcPts val="0"/>
              </a:spcAft>
              <a:buClr>
                <a:schemeClr val="dk1"/>
              </a:buClr>
              <a:buSzPts val="3700"/>
              <a:buFont typeface="Roboto Condensed"/>
              <a:buNone/>
              <a:defRPr>
                <a:latin typeface="Roboto Condensed"/>
                <a:ea typeface="Roboto Condensed"/>
                <a:cs typeface="Roboto Condensed"/>
                <a:sym typeface="Roboto Condensed"/>
              </a:defRPr>
            </a:lvl1pPr>
            <a:lvl2pPr lvl="1">
              <a:spcBef>
                <a:spcPts val="0"/>
              </a:spcBef>
              <a:spcAft>
                <a:spcPts val="0"/>
              </a:spcAft>
              <a:buSzPts val="3700"/>
              <a:buFont typeface="Roboto Condensed"/>
              <a:buNone/>
              <a:defRPr>
                <a:latin typeface="Roboto Condensed"/>
                <a:ea typeface="Roboto Condensed"/>
                <a:cs typeface="Roboto Condensed"/>
                <a:sym typeface="Roboto Condensed"/>
              </a:defRPr>
            </a:lvl2pPr>
            <a:lvl3pPr lvl="2">
              <a:spcBef>
                <a:spcPts val="0"/>
              </a:spcBef>
              <a:spcAft>
                <a:spcPts val="0"/>
              </a:spcAft>
              <a:buSzPts val="3700"/>
              <a:buFont typeface="Roboto Condensed"/>
              <a:buNone/>
              <a:defRPr>
                <a:latin typeface="Roboto Condensed"/>
                <a:ea typeface="Roboto Condensed"/>
                <a:cs typeface="Roboto Condensed"/>
                <a:sym typeface="Roboto Condensed"/>
              </a:defRPr>
            </a:lvl3pPr>
            <a:lvl4pPr lvl="3">
              <a:spcBef>
                <a:spcPts val="0"/>
              </a:spcBef>
              <a:spcAft>
                <a:spcPts val="0"/>
              </a:spcAft>
              <a:buSzPts val="3700"/>
              <a:buFont typeface="Roboto Condensed"/>
              <a:buNone/>
              <a:defRPr>
                <a:latin typeface="Roboto Condensed"/>
                <a:ea typeface="Roboto Condensed"/>
                <a:cs typeface="Roboto Condensed"/>
                <a:sym typeface="Roboto Condensed"/>
              </a:defRPr>
            </a:lvl4pPr>
            <a:lvl5pPr lvl="4">
              <a:spcBef>
                <a:spcPts val="0"/>
              </a:spcBef>
              <a:spcAft>
                <a:spcPts val="0"/>
              </a:spcAft>
              <a:buSzPts val="3700"/>
              <a:buFont typeface="Roboto Condensed"/>
              <a:buNone/>
              <a:defRPr>
                <a:latin typeface="Roboto Condensed"/>
                <a:ea typeface="Roboto Condensed"/>
                <a:cs typeface="Roboto Condensed"/>
                <a:sym typeface="Roboto Condensed"/>
              </a:defRPr>
            </a:lvl5pPr>
            <a:lvl6pPr lvl="5">
              <a:spcBef>
                <a:spcPts val="0"/>
              </a:spcBef>
              <a:spcAft>
                <a:spcPts val="0"/>
              </a:spcAft>
              <a:buSzPts val="3700"/>
              <a:buFont typeface="Roboto Condensed"/>
              <a:buNone/>
              <a:defRPr>
                <a:latin typeface="Roboto Condensed"/>
                <a:ea typeface="Roboto Condensed"/>
                <a:cs typeface="Roboto Condensed"/>
                <a:sym typeface="Roboto Condensed"/>
              </a:defRPr>
            </a:lvl6pPr>
            <a:lvl7pPr lvl="6">
              <a:spcBef>
                <a:spcPts val="0"/>
              </a:spcBef>
              <a:spcAft>
                <a:spcPts val="0"/>
              </a:spcAft>
              <a:buSzPts val="3700"/>
              <a:buFont typeface="Roboto Condensed"/>
              <a:buNone/>
              <a:defRPr>
                <a:latin typeface="Roboto Condensed"/>
                <a:ea typeface="Roboto Condensed"/>
                <a:cs typeface="Roboto Condensed"/>
                <a:sym typeface="Roboto Condensed"/>
              </a:defRPr>
            </a:lvl7pPr>
            <a:lvl8pPr lvl="7">
              <a:spcBef>
                <a:spcPts val="0"/>
              </a:spcBef>
              <a:spcAft>
                <a:spcPts val="0"/>
              </a:spcAft>
              <a:buSzPts val="3700"/>
              <a:buFont typeface="Roboto Condensed"/>
              <a:buNone/>
              <a:defRPr>
                <a:latin typeface="Roboto Condensed"/>
                <a:ea typeface="Roboto Condensed"/>
                <a:cs typeface="Roboto Condensed"/>
                <a:sym typeface="Roboto Condensed"/>
              </a:defRPr>
            </a:lvl8pPr>
            <a:lvl9pPr lvl="8">
              <a:spcBef>
                <a:spcPts val="0"/>
              </a:spcBef>
              <a:spcAft>
                <a:spcPts val="0"/>
              </a:spcAft>
              <a:buSzPts val="3700"/>
              <a:buFont typeface="Roboto Condensed"/>
              <a:buNone/>
              <a:defRPr>
                <a:latin typeface="Roboto Condensed"/>
                <a:ea typeface="Roboto Condensed"/>
                <a:cs typeface="Roboto Condensed"/>
                <a:sym typeface="Roboto Condensed"/>
              </a:defRPr>
            </a:lvl9pPr>
          </a:lstStyle>
          <a:p>
            <a:endParaRPr/>
          </a:p>
        </p:txBody>
      </p:sp>
      <p:sp>
        <p:nvSpPr>
          <p:cNvPr id="21" name="Google Shape;21;p13"/>
          <p:cNvSpPr txBox="1">
            <a:spLocks noGrp="1"/>
          </p:cNvSpPr>
          <p:nvPr>
            <p:ph type="body" idx="4"/>
          </p:nvPr>
        </p:nvSpPr>
        <p:spPr>
          <a:xfrm>
            <a:off x="9489983" y="1741013"/>
            <a:ext cx="2286595" cy="4407300"/>
          </a:xfrm>
          <a:prstGeom prst="rect">
            <a:avLst/>
          </a:prstGeom>
          <a:noFill/>
          <a:ln>
            <a:noFill/>
          </a:ln>
        </p:spPr>
        <p:txBody>
          <a:bodyPr spcFirstLastPara="1" wrap="square" lIns="121875" tIns="121875" rIns="121875" bIns="121875" anchor="t" anchorCtr="0">
            <a:noAutofit/>
          </a:bodyPr>
          <a:lstStyle>
            <a:lvl1pPr marL="457200" lvl="0" indent="-298450" algn="l">
              <a:lnSpc>
                <a:spcPct val="115000"/>
              </a:lnSpc>
              <a:spcBef>
                <a:spcPts val="0"/>
              </a:spcBef>
              <a:spcAft>
                <a:spcPts val="0"/>
              </a:spcAft>
              <a:buClr>
                <a:schemeClr val="dk1"/>
              </a:buClr>
              <a:buSzPts val="1100"/>
              <a:buChar char="●"/>
              <a:defRPr sz="1100"/>
            </a:lvl1pPr>
            <a:lvl2pPr marL="914400" lvl="1" indent="-298450" algn="l">
              <a:lnSpc>
                <a:spcPct val="115000"/>
              </a:lnSpc>
              <a:spcBef>
                <a:spcPts val="2100"/>
              </a:spcBef>
              <a:spcAft>
                <a:spcPts val="0"/>
              </a:spcAft>
              <a:buClr>
                <a:schemeClr val="dk1"/>
              </a:buClr>
              <a:buSzPts val="1100"/>
              <a:buChar char="○"/>
              <a:defRPr sz="1100"/>
            </a:lvl2pPr>
            <a:lvl3pPr marL="1371600" lvl="2" indent="-298450" algn="l">
              <a:lnSpc>
                <a:spcPct val="115000"/>
              </a:lnSpc>
              <a:spcBef>
                <a:spcPts val="2100"/>
              </a:spcBef>
              <a:spcAft>
                <a:spcPts val="0"/>
              </a:spcAft>
              <a:buClr>
                <a:schemeClr val="dk1"/>
              </a:buClr>
              <a:buSzPts val="1100"/>
              <a:buChar char="■"/>
              <a:defRPr sz="1100"/>
            </a:lvl3pPr>
            <a:lvl4pPr marL="1828800" lvl="3" indent="-298450" algn="l">
              <a:lnSpc>
                <a:spcPct val="115000"/>
              </a:lnSpc>
              <a:spcBef>
                <a:spcPts val="2100"/>
              </a:spcBef>
              <a:spcAft>
                <a:spcPts val="0"/>
              </a:spcAft>
              <a:buClr>
                <a:schemeClr val="dk1"/>
              </a:buClr>
              <a:buSzPts val="1100"/>
              <a:buChar char="●"/>
              <a:defRPr sz="1100"/>
            </a:lvl4pPr>
            <a:lvl5pPr marL="2286000" lvl="4" indent="-298450" algn="l">
              <a:lnSpc>
                <a:spcPct val="115000"/>
              </a:lnSpc>
              <a:spcBef>
                <a:spcPts val="2100"/>
              </a:spcBef>
              <a:spcAft>
                <a:spcPts val="0"/>
              </a:spcAft>
              <a:buClr>
                <a:schemeClr val="dk1"/>
              </a:buClr>
              <a:buSzPts val="1100"/>
              <a:buChar char="○"/>
              <a:defRPr sz="1100"/>
            </a:lvl5pPr>
            <a:lvl6pPr marL="2743200" lvl="5" indent="-298450" algn="l">
              <a:lnSpc>
                <a:spcPct val="115000"/>
              </a:lnSpc>
              <a:spcBef>
                <a:spcPts val="2100"/>
              </a:spcBef>
              <a:spcAft>
                <a:spcPts val="0"/>
              </a:spcAft>
              <a:buClr>
                <a:schemeClr val="dk1"/>
              </a:buClr>
              <a:buSzPts val="1100"/>
              <a:buChar char="■"/>
              <a:defRPr sz="1100"/>
            </a:lvl6pPr>
            <a:lvl7pPr marL="3200400" lvl="6" indent="-298450" algn="l">
              <a:lnSpc>
                <a:spcPct val="115000"/>
              </a:lnSpc>
              <a:spcBef>
                <a:spcPts val="2100"/>
              </a:spcBef>
              <a:spcAft>
                <a:spcPts val="0"/>
              </a:spcAft>
              <a:buClr>
                <a:schemeClr val="dk1"/>
              </a:buClr>
              <a:buSzPts val="1100"/>
              <a:buChar char="●"/>
              <a:defRPr sz="1100"/>
            </a:lvl7pPr>
            <a:lvl8pPr marL="3657600" lvl="7" indent="-298450" algn="l">
              <a:lnSpc>
                <a:spcPct val="115000"/>
              </a:lnSpc>
              <a:spcBef>
                <a:spcPts val="2100"/>
              </a:spcBef>
              <a:spcAft>
                <a:spcPts val="0"/>
              </a:spcAft>
              <a:buClr>
                <a:schemeClr val="dk1"/>
              </a:buClr>
              <a:buSzPts val="1100"/>
              <a:buChar char="○"/>
              <a:defRPr sz="1100"/>
            </a:lvl8pPr>
            <a:lvl9pPr marL="4114800" lvl="8" indent="-298450" algn="l">
              <a:lnSpc>
                <a:spcPct val="115000"/>
              </a:lnSpc>
              <a:spcBef>
                <a:spcPts val="2100"/>
              </a:spcBef>
              <a:spcAft>
                <a:spcPts val="2100"/>
              </a:spcAft>
              <a:buClr>
                <a:schemeClr val="dk1"/>
              </a:buClr>
              <a:buSzPts val="1100"/>
              <a:buChar char="■"/>
              <a:defRPr sz="11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2"/>
          <p:cNvSpPr>
            <a:spLocks noGrp="1"/>
          </p:cNvSpPr>
          <p:nvPr>
            <p:ph type="pic" idx="2"/>
          </p:nvPr>
        </p:nvSpPr>
        <p:spPr>
          <a:xfrm>
            <a:off x="5183188" y="987425"/>
            <a:ext cx="6172200" cy="4873625"/>
          </a:xfrm>
          <a:prstGeom prst="rect">
            <a:avLst/>
          </a:prstGeom>
          <a:noFill/>
          <a:ln>
            <a:noFill/>
          </a:ln>
        </p:spPr>
      </p:sp>
      <p:sp>
        <p:nvSpPr>
          <p:cNvPr id="75" name="Google Shape;75;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9"/>
        <p:cNvGrpSpPr/>
        <p:nvPr/>
      </p:nvGrpSpPr>
      <p:grpSpPr>
        <a:xfrm>
          <a:off x="0" y="0"/>
          <a:ext cx="0" cy="0"/>
          <a:chOff x="0" y="0"/>
          <a:chExt cx="0" cy="0"/>
        </a:xfrm>
      </p:grpSpPr>
      <p:sp>
        <p:nvSpPr>
          <p:cNvPr id="80" name="Google Shape;8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2"/>
        <p:cNvGrpSpPr/>
        <p:nvPr/>
      </p:nvGrpSpPr>
      <p:grpSpPr>
        <a:xfrm>
          <a:off x="0" y="0"/>
          <a:ext cx="0" cy="0"/>
          <a:chOff x="0" y="0"/>
          <a:chExt cx="0" cy="0"/>
        </a:xfrm>
      </p:grpSpPr>
      <p:sp>
        <p:nvSpPr>
          <p:cNvPr id="23" name="Google Shape;23;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8"/>
        <p:cNvGrpSpPr/>
        <p:nvPr/>
      </p:nvGrpSpPr>
      <p:grpSpPr>
        <a:xfrm>
          <a:off x="0" y="0"/>
          <a:ext cx="0" cy="0"/>
          <a:chOff x="0" y="0"/>
          <a:chExt cx="0" cy="0"/>
        </a:xfrm>
      </p:grpSpPr>
      <p:sp>
        <p:nvSpPr>
          <p:cNvPr id="29" name="Google Shape;2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34"/>
        <p:cNvGrpSpPr/>
        <p:nvPr/>
      </p:nvGrpSpPr>
      <p:grpSpPr>
        <a:xfrm>
          <a:off x="0" y="0"/>
          <a:ext cx="0" cy="0"/>
          <a:chOff x="0" y="0"/>
          <a:chExt cx="0" cy="0"/>
        </a:xfrm>
      </p:grpSpPr>
      <p:sp>
        <p:nvSpPr>
          <p:cNvPr id="35" name="Google Shape;35;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7"/>
        <p:cNvGrpSpPr/>
        <p:nvPr/>
      </p:nvGrpSpPr>
      <p:grpSpPr>
        <a:xfrm>
          <a:off x="0" y="0"/>
          <a:ext cx="0" cy="0"/>
          <a:chOff x="0" y="0"/>
          <a:chExt cx="0" cy="0"/>
        </a:xfrm>
      </p:grpSpPr>
      <p:sp>
        <p:nvSpPr>
          <p:cNvPr id="48" name="Google Shape;48;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61"/>
        <p:cNvGrpSpPr/>
        <p:nvPr/>
      </p:nvGrpSpPr>
      <p:grpSpPr>
        <a:xfrm>
          <a:off x="0" y="0"/>
          <a:ext cx="0" cy="0"/>
          <a:chOff x="0" y="0"/>
          <a:chExt cx="0" cy="0"/>
        </a:xfrm>
      </p:grpSpPr>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 descr="Grey Clouds Png, Transparent Png - kindpng"/>
          <p:cNvPicPr preferRelativeResize="0"/>
          <p:nvPr/>
        </p:nvPicPr>
        <p:blipFill rotWithShape="1">
          <a:blip r:embed="rId3">
            <a:alphaModFix/>
          </a:blip>
          <a:srcRect/>
          <a:stretch/>
        </p:blipFill>
        <p:spPr>
          <a:xfrm>
            <a:off x="9672471" y="-9427"/>
            <a:ext cx="2528955" cy="1209050"/>
          </a:xfrm>
          <a:prstGeom prst="rect">
            <a:avLst/>
          </a:prstGeom>
          <a:noFill/>
          <a:ln>
            <a:noFill/>
          </a:ln>
        </p:spPr>
      </p:pic>
      <p:sp>
        <p:nvSpPr>
          <p:cNvPr id="96" name="Google Shape;96;p1"/>
          <p:cNvSpPr txBox="1">
            <a:spLocks noGrp="1"/>
          </p:cNvSpPr>
          <p:nvPr>
            <p:ph type="body" idx="1"/>
          </p:nvPr>
        </p:nvSpPr>
        <p:spPr>
          <a:xfrm>
            <a:off x="551050" y="1310596"/>
            <a:ext cx="2800200" cy="2559900"/>
          </a:xfrm>
          <a:prstGeom prst="rect">
            <a:avLst/>
          </a:prstGeom>
          <a:noFill/>
          <a:ln>
            <a:noFill/>
          </a:ln>
        </p:spPr>
        <p:txBody>
          <a:bodyPr spcFirstLastPara="1" wrap="square" lIns="121875" tIns="121875" rIns="121875" bIns="121875" anchor="t" anchorCtr="0">
            <a:noAutofit/>
          </a:bodyPr>
          <a:lstStyle/>
          <a:p>
            <a:pPr marL="0" lvl="0" indent="0" algn="l" rtl="0">
              <a:lnSpc>
                <a:spcPct val="115000"/>
              </a:lnSpc>
              <a:spcBef>
                <a:spcPts val="0"/>
              </a:spcBef>
              <a:spcAft>
                <a:spcPts val="0"/>
              </a:spcAft>
              <a:buClr>
                <a:schemeClr val="dk1"/>
              </a:buClr>
              <a:buSzPts val="1100"/>
              <a:buNone/>
            </a:pPr>
            <a:r>
              <a:rPr lang="en-US" sz="1300" b="1">
                <a:solidFill>
                  <a:schemeClr val="dk1"/>
                </a:solidFill>
                <a:latin typeface="Helvetica Neue"/>
                <a:ea typeface="Helvetica Neue"/>
                <a:cs typeface="Helvetica Neue"/>
                <a:sym typeface="Helvetica Neue"/>
              </a:rPr>
              <a:t>Background</a:t>
            </a:r>
            <a:endParaRPr sz="1200" b="1">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None/>
            </a:pPr>
            <a:endParaRPr sz="100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Climate change refers to long-term shifts in temperatures and weather patterns. Climate change is a big problem not only for local areas, but for the whole planet on a global scale. As pollutants accumulate in our atmosphere, the so-called greenhouse effect causes global warming, which leads to climate change. Through the last decade humanity realized the importance of climate change and started to react to the levels of greenhouse emissions.</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 </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br>
              <a:rPr lang="en-US" sz="1000">
                <a:solidFill>
                  <a:schemeClr val="dk1"/>
                </a:solidFill>
                <a:latin typeface="Nanum Gothic"/>
                <a:ea typeface="Nanum Gothic"/>
                <a:cs typeface="Nanum Gothic"/>
                <a:sym typeface="Nanum Gothic"/>
              </a:rPr>
            </a:br>
            <a:endParaRPr sz="1000">
              <a:latin typeface="Nanum Gothic"/>
              <a:ea typeface="Nanum Gothic"/>
              <a:cs typeface="Nanum Gothic"/>
              <a:sym typeface="Nanum Gothic"/>
            </a:endParaRPr>
          </a:p>
        </p:txBody>
      </p:sp>
      <p:sp>
        <p:nvSpPr>
          <p:cNvPr id="97" name="Google Shape;97;p1"/>
          <p:cNvSpPr txBox="1">
            <a:spLocks noGrp="1"/>
          </p:cNvSpPr>
          <p:nvPr>
            <p:ph type="body" idx="2"/>
          </p:nvPr>
        </p:nvSpPr>
        <p:spPr>
          <a:xfrm>
            <a:off x="3332217" y="1367771"/>
            <a:ext cx="2800115" cy="4793702"/>
          </a:xfrm>
          <a:prstGeom prst="rect">
            <a:avLst/>
          </a:prstGeom>
          <a:noFill/>
          <a:ln>
            <a:noFill/>
          </a:ln>
        </p:spPr>
        <p:txBody>
          <a:bodyPr spcFirstLastPara="1" wrap="square" lIns="121875" tIns="121875" rIns="121875" bIns="121875" anchor="t" anchorCtr="0">
            <a:noAutofit/>
          </a:bodyPr>
          <a:lstStyle/>
          <a:p>
            <a:pPr marL="0" lvl="0" indent="0" algn="l" rtl="0">
              <a:lnSpc>
                <a:spcPct val="115000"/>
              </a:lnSpc>
              <a:spcBef>
                <a:spcPts val="0"/>
              </a:spcBef>
              <a:spcAft>
                <a:spcPts val="0"/>
              </a:spcAft>
              <a:buClr>
                <a:schemeClr val="dk1"/>
              </a:buClr>
              <a:buSzPts val="1100"/>
              <a:buNone/>
            </a:pPr>
            <a:r>
              <a:rPr lang="en-US" sz="1000" dirty="0">
                <a:solidFill>
                  <a:schemeClr val="dk1"/>
                </a:solidFill>
                <a:latin typeface="Nanum Gothic"/>
                <a:ea typeface="Nanum Gothic"/>
                <a:cs typeface="Nanum Gothic"/>
                <a:sym typeface="Nanum Gothic"/>
              </a:rPr>
              <a:t>We would like to split our analyses into three different stages:</a:t>
            </a:r>
            <a:endParaRPr dirty="0">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endParaRPr sz="1000" dirty="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b="1" u="sng" dirty="0">
                <a:latin typeface="Helvetica Neue"/>
                <a:ea typeface="Helvetica Neue"/>
                <a:cs typeface="Helvetica Neue"/>
                <a:sym typeface="Helvetica Neue"/>
              </a:rPr>
              <a:t>Worldwide level analysis:</a:t>
            </a:r>
            <a:endParaRPr u="sng" dirty="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None/>
            </a:pPr>
            <a:r>
              <a:rPr lang="en-US" sz="1000" dirty="0">
                <a:latin typeface="Nanum Gothic"/>
                <a:ea typeface="Nanum Gothic"/>
                <a:cs typeface="Nanum Gothic"/>
                <a:sym typeface="Nanum Gothic"/>
              </a:rPr>
              <a:t>At this stage we wish to analyze the general CO2 emission distribution and how it has changed globally throughout history, relationship analyses with GDP growth. Specific questions:</a:t>
            </a:r>
            <a:endParaRPr dirty="0">
              <a:latin typeface="Nanum Gothic"/>
              <a:ea typeface="Nanum Gothic"/>
              <a:cs typeface="Nanum Gothic"/>
              <a:sym typeface="Nanum Gothic"/>
            </a:endParaRPr>
          </a:p>
          <a:p>
            <a:pPr marL="139700" lvl="0" indent="-139700" algn="l" rtl="0">
              <a:lnSpc>
                <a:spcPct val="115000"/>
              </a:lnSpc>
              <a:spcBef>
                <a:spcPts val="0"/>
              </a:spcBef>
              <a:spcAft>
                <a:spcPts val="0"/>
              </a:spcAft>
              <a:buClr>
                <a:schemeClr val="dk1"/>
              </a:buClr>
              <a:buSzPts val="900"/>
              <a:buFont typeface="Nanum Gothic"/>
              <a:buAutoNum type="arabicPeriod"/>
            </a:pPr>
            <a:r>
              <a:rPr lang="en-US" sz="1000" dirty="0">
                <a:latin typeface="Nanum Gothic"/>
                <a:ea typeface="Nanum Gothic"/>
                <a:cs typeface="Nanum Gothic"/>
                <a:sym typeface="Nanum Gothic"/>
              </a:rPr>
              <a:t>What's the global distribution pattern of CO2 emission? How does it change throughout history?</a:t>
            </a:r>
            <a:endParaRPr dirty="0">
              <a:latin typeface="Nanum Gothic"/>
              <a:ea typeface="Nanum Gothic"/>
              <a:cs typeface="Nanum Gothic"/>
              <a:sym typeface="Nanum Gothic"/>
            </a:endParaRPr>
          </a:p>
          <a:p>
            <a:pPr marL="139700" lvl="0" indent="-139700" algn="l" rtl="0">
              <a:lnSpc>
                <a:spcPct val="115000"/>
              </a:lnSpc>
              <a:spcBef>
                <a:spcPts val="0"/>
              </a:spcBef>
              <a:spcAft>
                <a:spcPts val="0"/>
              </a:spcAft>
              <a:buClr>
                <a:schemeClr val="dk1"/>
              </a:buClr>
              <a:buSzPts val="900"/>
              <a:buFont typeface="Nanum Gothic"/>
              <a:buAutoNum type="arabicPeriod"/>
            </a:pPr>
            <a:r>
              <a:rPr lang="en-US" sz="1000" dirty="0">
                <a:latin typeface="Nanum Gothic"/>
                <a:ea typeface="Nanum Gothic"/>
                <a:cs typeface="Nanum Gothic"/>
                <a:sym typeface="Nanum Gothic"/>
              </a:rPr>
              <a:t>Is there a correlation between GDP growth rate and emission rate?</a:t>
            </a:r>
            <a:endParaRPr dirty="0">
              <a:latin typeface="Nanum Gothic"/>
              <a:ea typeface="Nanum Gothic"/>
              <a:cs typeface="Nanum Gothic"/>
              <a:sym typeface="Nanum Gothic"/>
            </a:endParaRPr>
          </a:p>
          <a:p>
            <a:pPr marL="228600" lvl="0" indent="-158750" algn="l" rtl="0">
              <a:lnSpc>
                <a:spcPct val="115000"/>
              </a:lnSpc>
              <a:spcBef>
                <a:spcPts val="0"/>
              </a:spcBef>
              <a:spcAft>
                <a:spcPts val="0"/>
              </a:spcAft>
              <a:buClr>
                <a:schemeClr val="dk1"/>
              </a:buClr>
              <a:buSzPts val="1100"/>
              <a:buNone/>
            </a:pPr>
            <a:endParaRPr sz="1000" dirty="0">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b="1" u="sng" dirty="0">
                <a:latin typeface="Helvetica Neue"/>
                <a:ea typeface="Helvetica Neue"/>
                <a:cs typeface="Helvetica Neue"/>
                <a:sym typeface="Helvetica Neue"/>
              </a:rPr>
              <a:t>Critical time point analysis:</a:t>
            </a:r>
            <a:endParaRPr u="sng" dirty="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None/>
            </a:pPr>
            <a:r>
              <a:rPr lang="en-US" sz="1000" dirty="0">
                <a:latin typeface="Nanum Gothic"/>
                <a:ea typeface="Nanum Gothic"/>
                <a:cs typeface="Nanum Gothic"/>
                <a:sym typeface="Nanum Gothic"/>
              </a:rPr>
              <a:t>At this stage, we intended to investigate the critical time point that may change the global CO2 emission and socio-economic status from 1989-2020. </a:t>
            </a:r>
            <a:endParaRPr dirty="0">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dirty="0">
                <a:latin typeface="Nanum Gothic"/>
                <a:ea typeface="Nanum Gothic"/>
                <a:cs typeface="Nanum Gothic"/>
                <a:sym typeface="Nanum Gothic"/>
              </a:rPr>
              <a:t>Specific questions:</a:t>
            </a:r>
            <a:endParaRPr dirty="0">
              <a:latin typeface="Nanum Gothic"/>
              <a:ea typeface="Nanum Gothic"/>
              <a:cs typeface="Nanum Gothic"/>
              <a:sym typeface="Nanum Gothic"/>
            </a:endParaRPr>
          </a:p>
          <a:p>
            <a:pPr marL="139700" lvl="0" indent="-139700" algn="l" rtl="0">
              <a:lnSpc>
                <a:spcPct val="115000"/>
              </a:lnSpc>
              <a:spcBef>
                <a:spcPts val="0"/>
              </a:spcBef>
              <a:spcAft>
                <a:spcPts val="0"/>
              </a:spcAft>
              <a:buClr>
                <a:schemeClr val="dk1"/>
              </a:buClr>
              <a:buSzPts val="900"/>
              <a:buFont typeface="Nanum Gothic"/>
              <a:buAutoNum type="arabicPeriod"/>
            </a:pPr>
            <a:r>
              <a:rPr lang="en-US" sz="1000" dirty="0">
                <a:latin typeface="Nanum Gothic"/>
                <a:ea typeface="Nanum Gothic"/>
                <a:cs typeface="Nanum Gothic"/>
                <a:sym typeface="Nanum Gothic"/>
              </a:rPr>
              <a:t>How does the change of economic status influence the CO2 emission pattern during the depression around 2008? </a:t>
            </a:r>
            <a:endParaRPr dirty="0">
              <a:latin typeface="Nanum Gothic"/>
              <a:ea typeface="Nanum Gothic"/>
              <a:cs typeface="Nanum Gothic"/>
              <a:sym typeface="Nanum Gothic"/>
            </a:endParaRPr>
          </a:p>
          <a:p>
            <a:pPr marL="139700" lvl="0" indent="-139700" algn="l" rtl="0">
              <a:lnSpc>
                <a:spcPct val="115000"/>
              </a:lnSpc>
              <a:spcBef>
                <a:spcPts val="0"/>
              </a:spcBef>
              <a:spcAft>
                <a:spcPts val="0"/>
              </a:spcAft>
              <a:buClr>
                <a:schemeClr val="dk1"/>
              </a:buClr>
              <a:buSzPts val="900"/>
              <a:buFont typeface="Nanum Gothic"/>
              <a:buAutoNum type="arabicPeriod"/>
            </a:pPr>
            <a:r>
              <a:rPr lang="en-US" sz="1000" dirty="0">
                <a:latin typeface="Nanum Gothic"/>
                <a:ea typeface="Nanum Gothic"/>
                <a:cs typeface="Nanum Gothic"/>
                <a:sym typeface="Nanum Gothic"/>
              </a:rPr>
              <a:t>How do countries respond to the Paris Agreement?</a:t>
            </a:r>
            <a:br>
              <a:rPr lang="en-US" sz="1000" dirty="0">
                <a:solidFill>
                  <a:srgbClr val="FF0000"/>
                </a:solidFill>
                <a:latin typeface="Nanum Gothic"/>
                <a:ea typeface="Nanum Gothic"/>
                <a:cs typeface="Nanum Gothic"/>
                <a:sym typeface="Nanum Gothic"/>
              </a:rPr>
            </a:br>
            <a:br>
              <a:rPr lang="en-US" sz="1000" dirty="0">
                <a:solidFill>
                  <a:schemeClr val="dk1"/>
                </a:solidFill>
                <a:latin typeface="Nanum Gothic"/>
                <a:ea typeface="Nanum Gothic"/>
                <a:cs typeface="Nanum Gothic"/>
                <a:sym typeface="Nanum Gothic"/>
              </a:rPr>
            </a:br>
            <a:endParaRPr sz="1000" dirty="0">
              <a:solidFill>
                <a:schemeClr val="dk1"/>
              </a:solidFill>
              <a:latin typeface="Nanum Gothic"/>
              <a:ea typeface="Nanum Gothic"/>
              <a:cs typeface="Nanum Gothic"/>
              <a:sym typeface="Nanum Gothic"/>
            </a:endParaRPr>
          </a:p>
        </p:txBody>
      </p:sp>
      <p:sp>
        <p:nvSpPr>
          <p:cNvPr id="98" name="Google Shape;98;p1"/>
          <p:cNvSpPr txBox="1">
            <a:spLocks noGrp="1"/>
          </p:cNvSpPr>
          <p:nvPr>
            <p:ph type="body" idx="3"/>
          </p:nvPr>
        </p:nvSpPr>
        <p:spPr>
          <a:xfrm>
            <a:off x="6075213" y="1375396"/>
            <a:ext cx="2625728" cy="4114821"/>
          </a:xfrm>
          <a:prstGeom prst="rect">
            <a:avLst/>
          </a:prstGeom>
          <a:noFill/>
          <a:ln>
            <a:noFill/>
          </a:ln>
        </p:spPr>
        <p:txBody>
          <a:bodyPr spcFirstLastPara="1" wrap="square" lIns="121875" tIns="121875" rIns="121875" bIns="121875" anchor="t" anchorCtr="0">
            <a:noAutofit/>
          </a:bodyPr>
          <a:lstStyle/>
          <a:p>
            <a:pPr marL="228600" lvl="0" indent="-228600" algn="l" rtl="0">
              <a:lnSpc>
                <a:spcPct val="115000"/>
              </a:lnSpc>
              <a:spcBef>
                <a:spcPts val="0"/>
              </a:spcBef>
              <a:spcAft>
                <a:spcPts val="0"/>
              </a:spcAft>
              <a:buClr>
                <a:schemeClr val="dk1"/>
              </a:buClr>
              <a:buSzPts val="900"/>
              <a:buFont typeface="Nanum Gothic"/>
              <a:buAutoNum type="arabicPeriod" startAt="3"/>
            </a:pPr>
            <a:r>
              <a:rPr lang="en-US" sz="1000" dirty="0">
                <a:latin typeface="Nanum Gothic"/>
                <a:ea typeface="Nanum Gothic"/>
                <a:cs typeface="Nanum Gothic"/>
                <a:sym typeface="Nanum Gothic"/>
              </a:rPr>
              <a:t>How do countries respond to the COVID-19?</a:t>
            </a:r>
            <a:br>
              <a:rPr lang="en-US" sz="1000" dirty="0">
                <a:solidFill>
                  <a:srgbClr val="FF0000"/>
                </a:solidFill>
                <a:latin typeface="Nanum Gothic"/>
                <a:ea typeface="Nanum Gothic"/>
                <a:cs typeface="Nanum Gothic"/>
                <a:sym typeface="Nanum Gothic"/>
              </a:rPr>
            </a:br>
            <a:r>
              <a:rPr lang="en-US" sz="800" dirty="0">
                <a:solidFill>
                  <a:srgbClr val="FF0000"/>
                </a:solidFill>
                <a:latin typeface="Nanum Gothic"/>
                <a:ea typeface="Nanum Gothic"/>
                <a:cs typeface="Nanum Gothic"/>
                <a:sym typeface="Nanum Gothic"/>
              </a:rPr>
              <a:t> </a:t>
            </a:r>
            <a:endParaRPr sz="800" dirty="0">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b="1" u="sng" dirty="0">
                <a:solidFill>
                  <a:schemeClr val="dk1"/>
                </a:solidFill>
                <a:latin typeface="Helvetica Neue"/>
                <a:ea typeface="Helvetica Neue"/>
                <a:cs typeface="Helvetica Neue"/>
                <a:sym typeface="Helvetica Neue"/>
              </a:rPr>
              <a:t>Country-focus analysis:</a:t>
            </a:r>
            <a:endParaRPr u="sng" dirty="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None/>
            </a:pPr>
            <a:r>
              <a:rPr lang="en-US" sz="1000" dirty="0">
                <a:solidFill>
                  <a:schemeClr val="dk1"/>
                </a:solidFill>
                <a:latin typeface="Nanum Gothic"/>
                <a:ea typeface="Nanum Gothic"/>
                <a:cs typeface="Nanum Gothic"/>
                <a:sym typeface="Nanum Gothic"/>
              </a:rPr>
              <a:t>At this stage, we intended to study a particular country or group of similar countries and analyze their CO2 emissions and economic patterns throughout history.</a:t>
            </a:r>
            <a:endParaRPr dirty="0">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endParaRPr sz="800" b="1" dirty="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300" b="1" dirty="0">
                <a:solidFill>
                  <a:schemeClr val="dk1"/>
                </a:solidFill>
                <a:latin typeface="Helvetica Neue"/>
                <a:ea typeface="Helvetica Neue"/>
                <a:cs typeface="Helvetica Neue"/>
                <a:sym typeface="Helvetica Neue"/>
              </a:rPr>
              <a:t>Dataset</a:t>
            </a:r>
            <a:endParaRPr sz="1200" dirty="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None/>
            </a:pPr>
            <a:endParaRPr sz="800" b="1" dirty="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dirty="0">
                <a:solidFill>
                  <a:schemeClr val="dk1"/>
                </a:solidFill>
                <a:latin typeface="Nanum Gothic"/>
                <a:ea typeface="Nanum Gothic"/>
                <a:cs typeface="Nanum Gothic"/>
                <a:sym typeface="Nanum Gothic"/>
              </a:rPr>
              <a:t>The primary dataset used in this study is provided by </a:t>
            </a:r>
            <a:r>
              <a:rPr lang="en-US" sz="1000" dirty="0" err="1">
                <a:solidFill>
                  <a:schemeClr val="dk1"/>
                </a:solidFill>
                <a:latin typeface="Nanum Gothic"/>
                <a:ea typeface="Nanum Gothic"/>
                <a:cs typeface="Nanum Gothic"/>
                <a:sym typeface="Nanum Gothic"/>
              </a:rPr>
              <a:t>Ourworldindata.org</a:t>
            </a:r>
            <a:r>
              <a:rPr lang="en-US" sz="1000" dirty="0">
                <a:solidFill>
                  <a:schemeClr val="dk1"/>
                </a:solidFill>
                <a:latin typeface="Nanum Gothic"/>
                <a:ea typeface="Nanum Gothic"/>
                <a:cs typeface="Nanum Gothic"/>
                <a:sym typeface="Nanum Gothic"/>
              </a:rPr>
              <a:t>. This dataset is built upon several other datasets and processing steps (BP, EIA, Global Carbon Project, CAIT datasets).</a:t>
            </a:r>
            <a:endParaRPr dirty="0">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dirty="0">
                <a:solidFill>
                  <a:schemeClr val="dk1"/>
                </a:solidFill>
                <a:latin typeface="Nanum Gothic"/>
                <a:ea typeface="Nanum Gothic"/>
                <a:cs typeface="Nanum Gothic"/>
                <a:sym typeface="Nanum Gothic"/>
              </a:rPr>
              <a:t>Secondary dataset: World Energy Consumption dataset was downloaded from Kaggle.  Third dataset: </a:t>
            </a:r>
            <a:r>
              <a:rPr lang="en-US" sz="1000" dirty="0">
                <a:latin typeface="Nanum Gothic"/>
                <a:ea typeface="Nanum Gothic"/>
                <a:cs typeface="Nanum Gothic"/>
                <a:sym typeface="Nanum Gothic"/>
              </a:rPr>
              <a:t>GDP data is gathered from the World Bank. </a:t>
            </a:r>
            <a:endParaRPr sz="1000" dirty="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dirty="0">
                <a:solidFill>
                  <a:schemeClr val="dk1"/>
                </a:solidFill>
                <a:latin typeface="Nanum Gothic"/>
                <a:ea typeface="Nanum Gothic"/>
                <a:cs typeface="Nanum Gothic"/>
                <a:sym typeface="Nanum Gothic"/>
              </a:rPr>
              <a:t>Fourth dataset: World-countries </a:t>
            </a:r>
            <a:r>
              <a:rPr lang="en-US" sz="1000" dirty="0" err="1">
                <a:solidFill>
                  <a:schemeClr val="dk1"/>
                </a:solidFill>
                <a:latin typeface="Nanum Gothic"/>
                <a:ea typeface="Nanum Gothic"/>
                <a:cs typeface="Nanum Gothic"/>
                <a:sym typeface="Nanum Gothic"/>
              </a:rPr>
              <a:t>geojason</a:t>
            </a:r>
            <a:r>
              <a:rPr lang="en-US" sz="1000" dirty="0">
                <a:solidFill>
                  <a:schemeClr val="dk1"/>
                </a:solidFill>
                <a:latin typeface="Nanum Gothic"/>
                <a:ea typeface="Nanum Gothic"/>
                <a:cs typeface="Nanum Gothic"/>
                <a:sym typeface="Nanum Gothic"/>
              </a:rPr>
              <a:t> dataset, with country geometries</a:t>
            </a:r>
            <a:endParaRPr dirty="0">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endParaRPr sz="1000" dirty="0">
              <a:solidFill>
                <a:schemeClr val="dk1"/>
              </a:solidFill>
              <a:latin typeface="Nanum Gothic"/>
              <a:ea typeface="Nanum Gothic"/>
              <a:cs typeface="Nanum Gothic"/>
              <a:sym typeface="Nanum Gothic"/>
            </a:endParaRPr>
          </a:p>
        </p:txBody>
      </p:sp>
      <p:sp>
        <p:nvSpPr>
          <p:cNvPr id="99" name="Google Shape;99;p1"/>
          <p:cNvSpPr txBox="1">
            <a:spLocks noGrp="1"/>
          </p:cNvSpPr>
          <p:nvPr>
            <p:ph type="title"/>
          </p:nvPr>
        </p:nvSpPr>
        <p:spPr>
          <a:xfrm>
            <a:off x="417084" y="194566"/>
            <a:ext cx="11267981" cy="1005059"/>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b="1" dirty="0">
                <a:solidFill>
                  <a:srgbClr val="CC0000"/>
                </a:solidFill>
                <a:highlight>
                  <a:schemeClr val="lt1"/>
                </a:highlight>
                <a:latin typeface="Helvetica Neue"/>
                <a:ea typeface="Helvetica Neue"/>
                <a:cs typeface="Helvetica Neue"/>
                <a:sym typeface="Helvetica Neue"/>
              </a:rPr>
              <a:t>CO2 emission</a:t>
            </a:r>
            <a:r>
              <a:rPr lang="en-US" sz="2800" b="1" dirty="0">
                <a:solidFill>
                  <a:srgbClr val="FF0000"/>
                </a:solidFill>
                <a:highlight>
                  <a:schemeClr val="lt1"/>
                </a:highlight>
                <a:latin typeface="Helvetica Neue"/>
                <a:ea typeface="Helvetica Neue"/>
                <a:cs typeface="Helvetica Neue"/>
                <a:sym typeface="Helvetica Neue"/>
              </a:rPr>
              <a:t> </a:t>
            </a:r>
            <a:r>
              <a:rPr lang="en-US" sz="2800" b="1" dirty="0">
                <a:solidFill>
                  <a:srgbClr val="232323"/>
                </a:solidFill>
                <a:highlight>
                  <a:schemeClr val="lt1"/>
                </a:highlight>
                <a:latin typeface="Helvetica Neue"/>
                <a:ea typeface="Helvetica Neue"/>
                <a:cs typeface="Helvetica Neue"/>
                <a:sym typeface="Helvetica Neue"/>
              </a:rPr>
              <a:t>vs.</a:t>
            </a:r>
            <a:r>
              <a:rPr lang="en-US" sz="2800" b="1" dirty="0">
                <a:solidFill>
                  <a:srgbClr val="00B050"/>
                </a:solidFill>
                <a:highlight>
                  <a:schemeClr val="lt1"/>
                </a:highlight>
                <a:latin typeface="Helvetica Neue"/>
                <a:ea typeface="Helvetica Neue"/>
                <a:cs typeface="Helvetica Neue"/>
                <a:sym typeface="Helvetica Neue"/>
              </a:rPr>
              <a:t> </a:t>
            </a:r>
            <a:r>
              <a:rPr lang="en-US" sz="2800" b="1" dirty="0">
                <a:solidFill>
                  <a:srgbClr val="6AA84F"/>
                </a:solidFill>
                <a:highlight>
                  <a:schemeClr val="lt1"/>
                </a:highlight>
                <a:latin typeface="Helvetica Neue"/>
                <a:ea typeface="Helvetica Neue"/>
                <a:cs typeface="Helvetica Neue"/>
                <a:sym typeface="Helvetica Neue"/>
              </a:rPr>
              <a:t>GDP growth</a:t>
            </a:r>
            <a:br>
              <a:rPr lang="en-US" sz="2800" b="1" dirty="0">
                <a:solidFill>
                  <a:srgbClr val="00B050"/>
                </a:solidFill>
                <a:highlight>
                  <a:srgbClr val="E3E3E3"/>
                </a:highlight>
                <a:latin typeface="Helvetica Neue"/>
                <a:ea typeface="Helvetica Neue"/>
                <a:cs typeface="Helvetica Neue"/>
                <a:sym typeface="Helvetica Neue"/>
              </a:rPr>
            </a:br>
            <a:r>
              <a:rPr lang="en-US" sz="2100" dirty="0">
                <a:latin typeface="Helvetica Neue"/>
                <a:ea typeface="Helvetica Neue"/>
                <a:cs typeface="Helvetica Neue"/>
                <a:sym typeface="Helvetica Neue"/>
              </a:rPr>
              <a:t>Is there a correlation between GDP growth and CO2 emission rates by countries/regions?</a:t>
            </a:r>
            <a:endParaRPr sz="4000" dirty="0">
              <a:latin typeface="Helvetica Neue"/>
              <a:ea typeface="Helvetica Neue"/>
              <a:cs typeface="Helvetica Neue"/>
              <a:sym typeface="Helvetica Neue"/>
            </a:endParaRPr>
          </a:p>
        </p:txBody>
      </p:sp>
      <p:sp>
        <p:nvSpPr>
          <p:cNvPr id="100" name="Google Shape;100;p1"/>
          <p:cNvSpPr txBox="1">
            <a:spLocks noGrp="1"/>
          </p:cNvSpPr>
          <p:nvPr>
            <p:ph type="body" idx="4"/>
          </p:nvPr>
        </p:nvSpPr>
        <p:spPr>
          <a:xfrm>
            <a:off x="8625525" y="1367780"/>
            <a:ext cx="3059400" cy="5343000"/>
          </a:xfrm>
          <a:prstGeom prst="rect">
            <a:avLst/>
          </a:prstGeom>
          <a:noFill/>
          <a:ln>
            <a:noFill/>
          </a:ln>
        </p:spPr>
        <p:txBody>
          <a:bodyPr spcFirstLastPara="1" wrap="square" lIns="121875" tIns="121875" rIns="121875" bIns="121875" anchor="t" anchorCtr="0">
            <a:noAutofit/>
          </a:bodyPr>
          <a:lstStyle/>
          <a:p>
            <a:pPr marL="0" lvl="0" indent="0" algn="l" rtl="0">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However, some countries shows negative correlation, like Venezuela, Oman and others. During economic recession in 2008, when GDP dropped down, CO2 emission rate went down as well.</a:t>
            </a:r>
            <a:endParaRPr>
              <a:latin typeface="Nanum Gothic"/>
              <a:ea typeface="Nanum Gothic"/>
              <a:cs typeface="Nanum Gothic"/>
              <a:sym typeface="Nanum Gothic"/>
            </a:endParaRPr>
          </a:p>
          <a:p>
            <a:pPr marL="0" lvl="0" indent="0" algn="l" rtl="0">
              <a:spcBef>
                <a:spcPts val="0"/>
              </a:spcBef>
              <a:spcAft>
                <a:spcPts val="0"/>
              </a:spcAft>
              <a:buClr>
                <a:schemeClr val="dk1"/>
              </a:buClr>
              <a:buSzPts val="1100"/>
              <a:buNone/>
            </a:pPr>
            <a:r>
              <a:rPr lang="en-US" sz="1000">
                <a:highlight>
                  <a:schemeClr val="lt1"/>
                </a:highlight>
                <a:latin typeface="Nanum Gothic"/>
                <a:ea typeface="Nanum Gothic"/>
                <a:cs typeface="Nanum Gothic"/>
                <a:sym typeface="Nanum Gothic"/>
              </a:rPr>
              <a:t>Overall, changes in CO2 emissions in global events were prominent in the Americas, Europe, and Oceania. Relatively, the changes were not significant in Asia and Africa.</a:t>
            </a:r>
            <a:endParaRPr sz="1000">
              <a:highlight>
                <a:schemeClr val="lt1"/>
              </a:highlight>
              <a:latin typeface="Nanum Gothic"/>
              <a:ea typeface="Nanum Gothic"/>
              <a:cs typeface="Nanum Gothic"/>
              <a:sym typeface="Nanum Gothic"/>
            </a:endParaRPr>
          </a:p>
          <a:p>
            <a:pPr marL="0" lvl="0" indent="0" algn="l" rtl="0">
              <a:spcBef>
                <a:spcPts val="0"/>
              </a:spcBef>
              <a:spcAft>
                <a:spcPts val="0"/>
              </a:spcAft>
              <a:buClr>
                <a:schemeClr val="dk1"/>
              </a:buClr>
              <a:buSzPts val="1100"/>
              <a:buNone/>
            </a:pPr>
            <a:r>
              <a:rPr lang="en-US" sz="1000">
                <a:highlight>
                  <a:schemeClr val="lt1"/>
                </a:highlight>
                <a:latin typeface="Nanum Gothic"/>
                <a:ea typeface="Nanum Gothic"/>
                <a:cs typeface="Nanum Gothic"/>
                <a:sym typeface="Nanum Gothic"/>
              </a:rPr>
              <a:t>Comparing to other critical time point, no significant changes were observed in Paris Agreement period. </a:t>
            </a:r>
            <a:endParaRPr sz="1000">
              <a:highlight>
                <a:schemeClr val="lt1"/>
              </a:highlight>
              <a:latin typeface="Nanum Gothic"/>
              <a:ea typeface="Nanum Gothic"/>
              <a:cs typeface="Nanum Gothic"/>
              <a:sym typeface="Nanum Gothic"/>
            </a:endParaRPr>
          </a:p>
          <a:p>
            <a:pPr marL="0" lvl="0" indent="0" algn="l" rtl="0">
              <a:spcBef>
                <a:spcPts val="0"/>
              </a:spcBef>
              <a:spcAft>
                <a:spcPts val="0"/>
              </a:spcAft>
              <a:buClr>
                <a:schemeClr val="dk1"/>
              </a:buClr>
              <a:buSzPts val="1100"/>
              <a:buNone/>
            </a:pPr>
            <a:r>
              <a:rPr lang="en-US" sz="1000">
                <a:latin typeface="Nanum Gothic"/>
                <a:ea typeface="Nanum Gothic"/>
                <a:cs typeface="Nanum Gothic"/>
                <a:sym typeface="Nanum Gothic"/>
              </a:rPr>
              <a:t>Among the categories, most countries develop their economies and increase their annual CO2 emissions. This correlation is most pronounced in Guinea, Bangladesh, Cambodia</a:t>
            </a:r>
            <a:r>
              <a:rPr lang="en-US" sz="1000">
                <a:solidFill>
                  <a:schemeClr val="dk1"/>
                </a:solidFill>
                <a:latin typeface="Nanum Gothic"/>
                <a:ea typeface="Nanum Gothic"/>
                <a:cs typeface="Nanum Gothic"/>
                <a:sym typeface="Nanum Gothic"/>
              </a:rPr>
              <a:t> and others</a:t>
            </a:r>
            <a:r>
              <a:rPr lang="en-US" sz="1000">
                <a:latin typeface="Nanum Gothic"/>
                <a:ea typeface="Nanum Gothic"/>
                <a:cs typeface="Nanum Gothic"/>
                <a:sym typeface="Nanum Gothic"/>
              </a:rPr>
              <a:t>. The number of these categories reflects the global dependence of development on fossil energy sources. Meanwhile, many countries have managed to cut CO2 emissions while maintaining GDP growth, such as Cuba and Malta. Countries such as Greece, Italy and Japan have decided to cut CO2 emissions, but at the same time their economies are in recession. And finally, some countries, including Iran, Sudan and Tunisia, unfortunately did not achieve an economic recovery, and CO2 emissions increased. </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endParaRPr sz="1000">
              <a:solidFill>
                <a:srgbClr val="FF0000"/>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endParaRPr sz="100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endParaRPr sz="1000" b="1">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endParaRPr sz="1000">
              <a:solidFill>
                <a:schemeClr val="dk1"/>
              </a:solidFill>
              <a:latin typeface="Nanum Gothic"/>
              <a:ea typeface="Nanum Gothic"/>
              <a:cs typeface="Nanum Gothic"/>
              <a:sym typeface="Nanum Gothic"/>
            </a:endParaRPr>
          </a:p>
        </p:txBody>
      </p:sp>
      <p:cxnSp>
        <p:nvCxnSpPr>
          <p:cNvPr id="101" name="Google Shape;101;p1"/>
          <p:cNvCxnSpPr/>
          <p:nvPr/>
        </p:nvCxnSpPr>
        <p:spPr>
          <a:xfrm>
            <a:off x="551039" y="1199625"/>
            <a:ext cx="11076030" cy="0"/>
          </a:xfrm>
          <a:prstGeom prst="straightConnector1">
            <a:avLst/>
          </a:prstGeom>
          <a:noFill/>
          <a:ln w="19050" cap="flat" cmpd="sng">
            <a:solidFill>
              <a:schemeClr val="dk1"/>
            </a:solidFill>
            <a:prstDash val="solid"/>
            <a:miter lim="800000"/>
            <a:headEnd type="none" w="sm" len="sm"/>
            <a:tailEnd type="none" w="sm" len="sm"/>
          </a:ln>
        </p:spPr>
      </p:cxnSp>
      <p:sp>
        <p:nvSpPr>
          <p:cNvPr id="102" name="Google Shape;102;p1"/>
          <p:cNvSpPr txBox="1"/>
          <p:nvPr/>
        </p:nvSpPr>
        <p:spPr>
          <a:xfrm>
            <a:off x="522479" y="3801764"/>
            <a:ext cx="2800115" cy="2409610"/>
          </a:xfrm>
          <a:prstGeom prst="rect">
            <a:avLst/>
          </a:prstGeom>
          <a:noFill/>
          <a:ln>
            <a:noFill/>
          </a:ln>
        </p:spPr>
        <p:txBody>
          <a:bodyPr spcFirstLastPara="1" wrap="square" lIns="121875" tIns="121875" rIns="121875" bIns="12187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300" b="1" u="none" dirty="0">
                <a:solidFill>
                  <a:schemeClr val="dk1"/>
                </a:solidFill>
                <a:latin typeface="Helvetica Neue"/>
                <a:ea typeface="Helvetica Neue"/>
                <a:cs typeface="Helvetica Neue"/>
                <a:sym typeface="Helvetica Neue"/>
              </a:rPr>
              <a:t>The scope of study</a:t>
            </a:r>
            <a:endParaRPr sz="1500" dirty="0">
              <a:latin typeface="Helvetica Neue"/>
              <a:ea typeface="Helvetica Neue"/>
              <a:cs typeface="Helvetica Neue"/>
              <a:sym typeface="Helvetica Neue"/>
            </a:endParaRPr>
          </a:p>
          <a:p>
            <a:pPr marL="0" marR="0" lvl="0" indent="0" algn="l" rtl="0">
              <a:lnSpc>
                <a:spcPct val="115000"/>
              </a:lnSpc>
              <a:spcBef>
                <a:spcPts val="0"/>
              </a:spcBef>
              <a:spcAft>
                <a:spcPts val="0"/>
              </a:spcAft>
              <a:buClr>
                <a:schemeClr val="dk1"/>
              </a:buClr>
              <a:buSzPts val="1100"/>
              <a:buFont typeface="Arial"/>
              <a:buNone/>
            </a:pPr>
            <a:endParaRPr sz="1000" b="1" u="none" dirty="0">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u="none" dirty="0">
                <a:solidFill>
                  <a:schemeClr val="dk1"/>
                </a:solidFill>
                <a:latin typeface="Nanum Gothic"/>
                <a:ea typeface="Nanum Gothic"/>
                <a:cs typeface="Nanum Gothic"/>
                <a:sym typeface="Nanum Gothic"/>
              </a:rPr>
              <a:t>This study examines the influence of economic growth on environmental degradation. It is well known that CO2 is one of the worst pollutants contributing to environmental issues (Houghton, 1996). This project was chosen to understand the relationship between GDP growth and CO2 (one of greenhouse gasses) emissions rate for the different countries and regions with the potential to observe the trend each country has. </a:t>
            </a:r>
            <a:endParaRPr dirty="0">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u="none" dirty="0">
              <a:solidFill>
                <a:schemeClr val="dk1"/>
              </a:solidFill>
              <a:latin typeface="Nanum Gothic"/>
              <a:ea typeface="Nanum Gothic"/>
              <a:cs typeface="Nanum Gothic"/>
              <a:sym typeface="Nanum Gothic"/>
            </a:endParaRPr>
          </a:p>
        </p:txBody>
      </p:sp>
      <p:sp>
        <p:nvSpPr>
          <p:cNvPr id="103" name="Google Shape;103;p1"/>
          <p:cNvSpPr txBox="1"/>
          <p:nvPr/>
        </p:nvSpPr>
        <p:spPr>
          <a:xfrm>
            <a:off x="6103775" y="5666000"/>
            <a:ext cx="2568600" cy="92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b="1">
                <a:solidFill>
                  <a:schemeClr val="dk1"/>
                </a:solidFill>
                <a:latin typeface="Helvetica Neue"/>
                <a:ea typeface="Helvetica Neue"/>
                <a:cs typeface="Helvetica Neue"/>
                <a:sym typeface="Helvetica Neue"/>
              </a:rPr>
              <a:t>Results</a:t>
            </a:r>
            <a:endParaRPr sz="800" b="1">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The hypothesized correlation between GDP rate and CO2 emissions rate is observed for majority of countries. </a:t>
            </a:r>
            <a:endParaRPr sz="1200" b="1">
              <a:solidFill>
                <a:schemeClr val="dk1"/>
              </a:solidFill>
              <a:latin typeface="Nanum Gothic"/>
              <a:ea typeface="Nanum Gothic"/>
              <a:cs typeface="Nanum Gothic"/>
              <a:sym typeface="Nanum Gothic"/>
            </a:endParaRPr>
          </a:p>
        </p:txBody>
      </p:sp>
      <p:sp>
        <p:nvSpPr>
          <p:cNvPr id="104" name="Google Shape;104;p1"/>
          <p:cNvSpPr txBox="1"/>
          <p:nvPr/>
        </p:nvSpPr>
        <p:spPr>
          <a:xfrm>
            <a:off x="417075" y="6329625"/>
            <a:ext cx="6077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highlight>
                  <a:schemeClr val="lt1"/>
                </a:highlight>
                <a:latin typeface="Helvetica Neue"/>
                <a:ea typeface="Helvetica Neue"/>
                <a:cs typeface="Helvetica Neue"/>
                <a:sym typeface="Helvetica Neue"/>
              </a:rPr>
              <a:t>Prepared by Choonghyun Lee, Shamil Murzin, Yangkang Chen. October 16, 2022</a:t>
            </a:r>
            <a:endParaRPr sz="1100" b="1">
              <a:highlight>
                <a:schemeClr val="lt1"/>
              </a:highlight>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g16b5166e662_2_0"/>
          <p:cNvPicPr preferRelativeResize="0"/>
          <p:nvPr/>
        </p:nvPicPr>
        <p:blipFill rotWithShape="1">
          <a:blip r:embed="rId3">
            <a:alphaModFix/>
          </a:blip>
          <a:srcRect t="7893"/>
          <a:stretch/>
        </p:blipFill>
        <p:spPr>
          <a:xfrm>
            <a:off x="781169" y="3172381"/>
            <a:ext cx="2171042" cy="1432224"/>
          </a:xfrm>
          <a:prstGeom prst="rect">
            <a:avLst/>
          </a:prstGeom>
          <a:noFill/>
          <a:ln>
            <a:noFill/>
          </a:ln>
        </p:spPr>
      </p:pic>
      <p:cxnSp>
        <p:nvCxnSpPr>
          <p:cNvPr id="312" name="Google Shape;312;g16b5166e662_2_0"/>
          <p:cNvCxnSpPr/>
          <p:nvPr/>
        </p:nvCxnSpPr>
        <p:spPr>
          <a:xfrm>
            <a:off x="781169" y="3105478"/>
            <a:ext cx="8705400" cy="0"/>
          </a:xfrm>
          <a:prstGeom prst="straightConnector1">
            <a:avLst/>
          </a:prstGeom>
          <a:noFill/>
          <a:ln w="31750" cap="flat" cmpd="sng">
            <a:solidFill>
              <a:schemeClr val="accent1"/>
            </a:solidFill>
            <a:prstDash val="solid"/>
            <a:miter lim="800000"/>
            <a:headEnd type="none" w="sm" len="sm"/>
            <a:tailEnd type="none" w="sm" len="sm"/>
          </a:ln>
        </p:spPr>
      </p:cxnSp>
      <p:cxnSp>
        <p:nvCxnSpPr>
          <p:cNvPr id="313" name="Google Shape;313;g16b5166e662_2_0"/>
          <p:cNvCxnSpPr/>
          <p:nvPr/>
        </p:nvCxnSpPr>
        <p:spPr>
          <a:xfrm rot="10800000">
            <a:off x="5133884" y="1517234"/>
            <a:ext cx="0" cy="3220800"/>
          </a:xfrm>
          <a:prstGeom prst="straightConnector1">
            <a:avLst/>
          </a:prstGeom>
          <a:noFill/>
          <a:ln w="31750" cap="flat" cmpd="sng">
            <a:solidFill>
              <a:schemeClr val="accent1"/>
            </a:solidFill>
            <a:prstDash val="solid"/>
            <a:miter lim="800000"/>
            <a:headEnd type="none" w="sm" len="sm"/>
            <a:tailEnd type="none" w="sm" len="sm"/>
          </a:ln>
        </p:spPr>
      </p:cxnSp>
      <p:pic>
        <p:nvPicPr>
          <p:cNvPr id="314" name="Google Shape;314;g16b5166e662_2_0"/>
          <p:cNvPicPr preferRelativeResize="0"/>
          <p:nvPr/>
        </p:nvPicPr>
        <p:blipFill rotWithShape="1">
          <a:blip r:embed="rId4">
            <a:alphaModFix/>
          </a:blip>
          <a:srcRect/>
          <a:stretch/>
        </p:blipFill>
        <p:spPr>
          <a:xfrm>
            <a:off x="2929389" y="3151495"/>
            <a:ext cx="2142789" cy="1441281"/>
          </a:xfrm>
          <a:prstGeom prst="rect">
            <a:avLst/>
          </a:prstGeom>
          <a:noFill/>
          <a:ln>
            <a:noFill/>
          </a:ln>
        </p:spPr>
      </p:pic>
      <p:pic>
        <p:nvPicPr>
          <p:cNvPr id="315" name="Google Shape;315;g16b5166e662_2_0"/>
          <p:cNvPicPr preferRelativeResize="0"/>
          <p:nvPr/>
        </p:nvPicPr>
        <p:blipFill rotWithShape="1">
          <a:blip r:embed="rId5">
            <a:alphaModFix/>
          </a:blip>
          <a:srcRect/>
          <a:stretch/>
        </p:blipFill>
        <p:spPr>
          <a:xfrm>
            <a:off x="5203169" y="3164653"/>
            <a:ext cx="2142785" cy="1439952"/>
          </a:xfrm>
          <a:prstGeom prst="rect">
            <a:avLst/>
          </a:prstGeom>
          <a:noFill/>
          <a:ln>
            <a:noFill/>
          </a:ln>
        </p:spPr>
      </p:pic>
      <p:pic>
        <p:nvPicPr>
          <p:cNvPr id="316" name="Google Shape;316;g16b5166e662_2_0"/>
          <p:cNvPicPr preferRelativeResize="0"/>
          <p:nvPr/>
        </p:nvPicPr>
        <p:blipFill rotWithShape="1">
          <a:blip r:embed="rId6">
            <a:alphaModFix/>
          </a:blip>
          <a:srcRect/>
          <a:stretch/>
        </p:blipFill>
        <p:spPr>
          <a:xfrm>
            <a:off x="807179" y="1588670"/>
            <a:ext cx="2145034" cy="1448763"/>
          </a:xfrm>
          <a:prstGeom prst="rect">
            <a:avLst/>
          </a:prstGeom>
          <a:noFill/>
          <a:ln>
            <a:noFill/>
          </a:ln>
        </p:spPr>
      </p:pic>
      <p:pic>
        <p:nvPicPr>
          <p:cNvPr id="317" name="Google Shape;317;g16b5166e662_2_0"/>
          <p:cNvPicPr preferRelativeResize="0"/>
          <p:nvPr/>
        </p:nvPicPr>
        <p:blipFill rotWithShape="1">
          <a:blip r:embed="rId7">
            <a:alphaModFix/>
          </a:blip>
          <a:srcRect/>
          <a:stretch/>
        </p:blipFill>
        <p:spPr>
          <a:xfrm>
            <a:off x="7345954" y="3164653"/>
            <a:ext cx="2119478" cy="1424291"/>
          </a:xfrm>
          <a:prstGeom prst="rect">
            <a:avLst/>
          </a:prstGeom>
          <a:noFill/>
          <a:ln>
            <a:noFill/>
          </a:ln>
        </p:spPr>
      </p:pic>
      <p:pic>
        <p:nvPicPr>
          <p:cNvPr id="318" name="Google Shape;318;g16b5166e662_2_0"/>
          <p:cNvPicPr preferRelativeResize="0"/>
          <p:nvPr/>
        </p:nvPicPr>
        <p:blipFill rotWithShape="1">
          <a:blip r:embed="rId8">
            <a:alphaModFix/>
          </a:blip>
          <a:srcRect/>
          <a:stretch/>
        </p:blipFill>
        <p:spPr>
          <a:xfrm>
            <a:off x="5203169" y="1628585"/>
            <a:ext cx="2145029" cy="1448647"/>
          </a:xfrm>
          <a:prstGeom prst="rect">
            <a:avLst/>
          </a:prstGeom>
          <a:noFill/>
          <a:ln>
            <a:noFill/>
          </a:ln>
        </p:spPr>
      </p:pic>
      <p:pic>
        <p:nvPicPr>
          <p:cNvPr id="319" name="Google Shape;319;g16b5166e662_2_0"/>
          <p:cNvPicPr preferRelativeResize="0"/>
          <p:nvPr/>
        </p:nvPicPr>
        <p:blipFill rotWithShape="1">
          <a:blip r:embed="rId9">
            <a:alphaModFix/>
          </a:blip>
          <a:srcRect/>
          <a:stretch/>
        </p:blipFill>
        <p:spPr>
          <a:xfrm>
            <a:off x="2929389" y="1606393"/>
            <a:ext cx="2145033" cy="1444266"/>
          </a:xfrm>
          <a:prstGeom prst="rect">
            <a:avLst/>
          </a:prstGeom>
          <a:noFill/>
          <a:ln>
            <a:noFill/>
          </a:ln>
        </p:spPr>
      </p:pic>
      <p:pic>
        <p:nvPicPr>
          <p:cNvPr id="320" name="Google Shape;320;g16b5166e662_2_0"/>
          <p:cNvPicPr preferRelativeResize="0"/>
          <p:nvPr/>
        </p:nvPicPr>
        <p:blipFill rotWithShape="1">
          <a:blip r:embed="rId10">
            <a:alphaModFix/>
          </a:blip>
          <a:srcRect/>
          <a:stretch/>
        </p:blipFill>
        <p:spPr>
          <a:xfrm>
            <a:off x="7348198" y="1633973"/>
            <a:ext cx="2138403" cy="1432730"/>
          </a:xfrm>
          <a:prstGeom prst="rect">
            <a:avLst/>
          </a:prstGeom>
          <a:noFill/>
          <a:ln>
            <a:noFill/>
          </a:ln>
        </p:spPr>
      </p:pic>
      <p:pic>
        <p:nvPicPr>
          <p:cNvPr id="321" name="Google Shape;321;g16b5166e662_2_0"/>
          <p:cNvPicPr preferRelativeResize="0"/>
          <p:nvPr/>
        </p:nvPicPr>
        <p:blipFill rotWithShape="1">
          <a:blip r:embed="rId11">
            <a:alphaModFix/>
          </a:blip>
          <a:srcRect/>
          <a:stretch/>
        </p:blipFill>
        <p:spPr>
          <a:xfrm>
            <a:off x="208350" y="4855828"/>
            <a:ext cx="175475" cy="166397"/>
          </a:xfrm>
          <a:prstGeom prst="rect">
            <a:avLst/>
          </a:prstGeom>
          <a:noFill/>
          <a:ln>
            <a:noFill/>
          </a:ln>
        </p:spPr>
      </p:pic>
      <p:sp>
        <p:nvSpPr>
          <p:cNvPr id="322" name="Google Shape;322;g16b5166e662_2_0"/>
          <p:cNvSpPr txBox="1"/>
          <p:nvPr/>
        </p:nvSpPr>
        <p:spPr>
          <a:xfrm>
            <a:off x="389789" y="4808216"/>
            <a:ext cx="24111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Nanum Gothic"/>
                <a:ea typeface="Nanum Gothic"/>
                <a:cs typeface="Nanum Gothic"/>
                <a:sym typeface="Nanum Gothic"/>
              </a:rPr>
              <a:t>Decrease in renewables</a:t>
            </a:r>
            <a:endParaRPr sz="1100" b="1">
              <a:latin typeface="Nanum Gothic"/>
              <a:ea typeface="Nanum Gothic"/>
              <a:cs typeface="Nanum Gothic"/>
              <a:sym typeface="Nanum Gothic"/>
            </a:endParaRPr>
          </a:p>
        </p:txBody>
      </p:sp>
      <p:pic>
        <p:nvPicPr>
          <p:cNvPr id="323" name="Google Shape;323;g16b5166e662_2_0"/>
          <p:cNvPicPr preferRelativeResize="0"/>
          <p:nvPr/>
        </p:nvPicPr>
        <p:blipFill rotWithShape="1">
          <a:blip r:embed="rId12">
            <a:alphaModFix/>
          </a:blip>
          <a:srcRect/>
          <a:stretch/>
        </p:blipFill>
        <p:spPr>
          <a:xfrm>
            <a:off x="208349" y="5083578"/>
            <a:ext cx="175475" cy="171968"/>
          </a:xfrm>
          <a:prstGeom prst="rect">
            <a:avLst/>
          </a:prstGeom>
          <a:noFill/>
          <a:ln>
            <a:noFill/>
          </a:ln>
        </p:spPr>
      </p:pic>
      <p:sp>
        <p:nvSpPr>
          <p:cNvPr id="324" name="Google Shape;324;g16b5166e662_2_0"/>
          <p:cNvSpPr txBox="1"/>
          <p:nvPr/>
        </p:nvSpPr>
        <p:spPr>
          <a:xfrm>
            <a:off x="383814" y="5038755"/>
            <a:ext cx="2332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Nanum Gothic"/>
                <a:ea typeface="Nanum Gothic"/>
                <a:cs typeface="Nanum Gothic"/>
                <a:sym typeface="Nanum Gothic"/>
              </a:rPr>
              <a:t>Increase in renewables</a:t>
            </a:r>
            <a:endParaRPr sz="1100" b="1">
              <a:latin typeface="Nanum Gothic"/>
              <a:ea typeface="Nanum Gothic"/>
              <a:cs typeface="Nanum Gothic"/>
              <a:sym typeface="Nanum Gothic"/>
            </a:endParaRPr>
          </a:p>
        </p:txBody>
      </p:sp>
      <p:sp>
        <p:nvSpPr>
          <p:cNvPr id="325" name="Google Shape;325;g16b5166e662_2_0"/>
          <p:cNvSpPr txBox="1">
            <a:spLocks noGrp="1"/>
          </p:cNvSpPr>
          <p:nvPr>
            <p:ph type="title"/>
          </p:nvPr>
        </p:nvSpPr>
        <p:spPr>
          <a:xfrm>
            <a:off x="417000" y="194628"/>
            <a:ext cx="11358000" cy="1005000"/>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b="1">
                <a:latin typeface="Helvetica Neue"/>
                <a:ea typeface="Helvetica Neue"/>
                <a:cs typeface="Helvetica Neue"/>
                <a:sym typeface="Helvetica Neue"/>
              </a:rPr>
              <a:t>Country level analysis: CO2 &amp; GDP change in the past 10 years</a:t>
            </a:r>
            <a:endParaRPr sz="2800" b="1">
              <a:latin typeface="Helvetica Neue"/>
              <a:ea typeface="Helvetica Neue"/>
              <a:cs typeface="Helvetica Neue"/>
              <a:sym typeface="Helvetica Neue"/>
            </a:endParaRPr>
          </a:p>
          <a:p>
            <a:pPr marL="0" lvl="0" indent="0" algn="l" rtl="0">
              <a:spcBef>
                <a:spcPts val="0"/>
              </a:spcBef>
              <a:spcAft>
                <a:spcPts val="0"/>
              </a:spcAft>
              <a:buClr>
                <a:schemeClr val="dk1"/>
              </a:buClr>
              <a:buSzPts val="1100"/>
              <a:buNone/>
            </a:pPr>
            <a:r>
              <a:rPr lang="en-US" sz="2400">
                <a:latin typeface="Helvetica Neue"/>
                <a:ea typeface="Helvetica Neue"/>
                <a:cs typeface="Helvetica Neue"/>
                <a:sym typeface="Helvetica Neue"/>
              </a:rPr>
              <a:t>One planet, divergent trajectory</a:t>
            </a:r>
            <a:endParaRPr sz="2800">
              <a:latin typeface="Helvetica Neue"/>
              <a:ea typeface="Helvetica Neue"/>
              <a:cs typeface="Helvetica Neue"/>
              <a:sym typeface="Helvetica Neue"/>
            </a:endParaRPr>
          </a:p>
        </p:txBody>
      </p:sp>
      <p:cxnSp>
        <p:nvCxnSpPr>
          <p:cNvPr id="326" name="Google Shape;326;g16b5166e662_2_0"/>
          <p:cNvCxnSpPr/>
          <p:nvPr/>
        </p:nvCxnSpPr>
        <p:spPr>
          <a:xfrm>
            <a:off x="551039" y="1199625"/>
            <a:ext cx="11076000" cy="0"/>
          </a:xfrm>
          <a:prstGeom prst="straightConnector1">
            <a:avLst/>
          </a:prstGeom>
          <a:noFill/>
          <a:ln w="19050" cap="flat" cmpd="sng">
            <a:solidFill>
              <a:schemeClr val="dk1"/>
            </a:solidFill>
            <a:prstDash val="solid"/>
            <a:miter lim="800000"/>
            <a:headEnd type="none" w="sm" len="sm"/>
            <a:tailEnd type="none" w="sm" len="sm"/>
          </a:ln>
        </p:spPr>
      </p:cxnSp>
      <p:sp>
        <p:nvSpPr>
          <p:cNvPr id="327" name="Google Shape;327;g16b5166e662_2_0"/>
          <p:cNvSpPr txBox="1"/>
          <p:nvPr/>
        </p:nvSpPr>
        <p:spPr>
          <a:xfrm>
            <a:off x="9599150" y="1481850"/>
            <a:ext cx="2171100" cy="374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One planet, divergent trajectory</a:t>
            </a:r>
            <a:endParaRPr sz="1600">
              <a:latin typeface="Helvetica Neue"/>
              <a:ea typeface="Helvetica Neue"/>
              <a:cs typeface="Helvetica Neue"/>
              <a:sym typeface="Helvetica Neue"/>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While we all live on the same planet, different countries have different economical and environmental trajectory in the past 10 years.</a:t>
            </a:r>
            <a:endParaRPr sz="1000">
              <a:latin typeface="Nanum Gothic"/>
              <a:ea typeface="Nanum Gothic"/>
              <a:cs typeface="Nanum Gothic"/>
              <a:sym typeface="Nanum Gothic"/>
            </a:endParaRPr>
          </a:p>
          <a:p>
            <a:pPr marL="0" marR="0" lvl="0" indent="0" algn="l" rtl="0">
              <a:spcBef>
                <a:spcPts val="0"/>
              </a:spcBef>
              <a:spcAft>
                <a:spcPts val="0"/>
              </a:spcAft>
              <a:buNone/>
            </a:pPr>
            <a:endParaRPr sz="1000">
              <a:solidFill>
                <a:schemeClr val="dk1"/>
              </a:solidFill>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Among the categories, </a:t>
            </a:r>
            <a:r>
              <a:rPr lang="en-US" sz="1000" b="1">
                <a:solidFill>
                  <a:schemeClr val="dk1"/>
                </a:solidFill>
                <a:latin typeface="Nanum Gothic"/>
                <a:ea typeface="Nanum Gothic"/>
                <a:cs typeface="Nanum Gothic"/>
                <a:sym typeface="Nanum Gothic"/>
              </a:rPr>
              <a:t>most countries develop their economy and increase the annual CO2 emission.</a:t>
            </a:r>
            <a:r>
              <a:rPr lang="en-US" sz="1000">
                <a:solidFill>
                  <a:schemeClr val="dk1"/>
                </a:solidFill>
                <a:latin typeface="Nanum Gothic"/>
                <a:ea typeface="Nanum Gothic"/>
                <a:cs typeface="Nanum Gothic"/>
                <a:sym typeface="Nanum Gothic"/>
              </a:rPr>
              <a:t> This correlation is most significant in Guinea, Bangladesh and Cambodia, etc. The amount of this categories reflect a </a:t>
            </a:r>
            <a:r>
              <a:rPr lang="en-US" sz="1000" b="1">
                <a:solidFill>
                  <a:schemeClr val="dk1"/>
                </a:solidFill>
                <a:latin typeface="Nanum Gothic"/>
                <a:ea typeface="Nanum Gothic"/>
                <a:cs typeface="Nanum Gothic"/>
                <a:sym typeface="Nanum Gothic"/>
              </a:rPr>
              <a:t>global dependent on fossil energy for development.</a:t>
            </a:r>
            <a:r>
              <a:rPr lang="en-US" sz="1000">
                <a:solidFill>
                  <a:schemeClr val="dk1"/>
                </a:solidFill>
                <a:latin typeface="Nanum Gothic"/>
                <a:ea typeface="Nanum Gothic"/>
                <a:cs typeface="Nanum Gothic"/>
                <a:sym typeface="Nanum Gothic"/>
              </a:rPr>
              <a:t> Meanwhile, many countries managed to reduce their CO2 emission while maintaining GDP growth, like Cuba and Malta.</a:t>
            </a:r>
            <a:endParaRPr sz="1000">
              <a:latin typeface="Nanum Gothic"/>
              <a:ea typeface="Nanum Gothic"/>
              <a:cs typeface="Nanum Gothic"/>
              <a:sym typeface="Nanum Gothic"/>
            </a:endParaRPr>
          </a:p>
          <a:p>
            <a:pPr marL="0" marR="0" lvl="0" indent="0" algn="l" rtl="0">
              <a:spcBef>
                <a:spcPts val="0"/>
              </a:spcBef>
              <a:spcAft>
                <a:spcPts val="0"/>
              </a:spcAft>
              <a:buNone/>
            </a:pPr>
            <a:endParaRPr sz="1000">
              <a:solidFill>
                <a:schemeClr val="dk1"/>
              </a:solidFill>
              <a:latin typeface="Nanum Gothic"/>
              <a:ea typeface="Nanum Gothic"/>
              <a:cs typeface="Nanum Gothic"/>
              <a:sym typeface="Nanum Gothic"/>
            </a:endParaRPr>
          </a:p>
        </p:txBody>
      </p:sp>
      <p:sp>
        <p:nvSpPr>
          <p:cNvPr id="328" name="Google Shape;328;g16b5166e662_2_0"/>
          <p:cNvSpPr txBox="1"/>
          <p:nvPr/>
        </p:nvSpPr>
        <p:spPr>
          <a:xfrm>
            <a:off x="2153534" y="4675923"/>
            <a:ext cx="1597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Nanum Gothic"/>
                <a:ea typeface="Nanum Gothic"/>
                <a:cs typeface="Nanum Gothic"/>
                <a:sym typeface="Nanum Gothic"/>
              </a:rPr>
              <a:t>CO2 emission</a:t>
            </a:r>
            <a:endParaRPr sz="1000" b="1">
              <a:latin typeface="Nanum Gothic"/>
              <a:ea typeface="Nanum Gothic"/>
              <a:cs typeface="Nanum Gothic"/>
              <a:sym typeface="Nanum Gothic"/>
            </a:endParaRPr>
          </a:p>
          <a:p>
            <a:pPr marL="0" marR="0" lvl="0" indent="0" algn="ctr" rtl="0">
              <a:spcBef>
                <a:spcPts val="0"/>
              </a:spcBef>
              <a:spcAft>
                <a:spcPts val="0"/>
              </a:spcAft>
              <a:buNone/>
            </a:pPr>
            <a:r>
              <a:rPr lang="en-US" sz="1000" b="1">
                <a:solidFill>
                  <a:schemeClr val="dk1"/>
                </a:solidFill>
                <a:latin typeface="Nanum Gothic"/>
                <a:ea typeface="Nanum Gothic"/>
                <a:cs typeface="Nanum Gothic"/>
                <a:sym typeface="Nanum Gothic"/>
              </a:rPr>
              <a:t>decrease</a:t>
            </a:r>
            <a:endParaRPr sz="1000" b="1">
              <a:latin typeface="Nanum Gothic"/>
              <a:ea typeface="Nanum Gothic"/>
              <a:cs typeface="Nanum Gothic"/>
              <a:sym typeface="Nanum Gothic"/>
            </a:endParaRPr>
          </a:p>
        </p:txBody>
      </p:sp>
      <p:sp>
        <p:nvSpPr>
          <p:cNvPr id="329" name="Google Shape;329;g16b5166e662_2_0"/>
          <p:cNvSpPr txBox="1"/>
          <p:nvPr/>
        </p:nvSpPr>
        <p:spPr>
          <a:xfrm>
            <a:off x="6517030" y="4648117"/>
            <a:ext cx="1597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Nanum Gothic"/>
                <a:ea typeface="Nanum Gothic"/>
                <a:cs typeface="Nanum Gothic"/>
                <a:sym typeface="Nanum Gothic"/>
              </a:rPr>
              <a:t>CO2 emission</a:t>
            </a:r>
            <a:endParaRPr sz="1000" b="1">
              <a:latin typeface="Nanum Gothic"/>
              <a:ea typeface="Nanum Gothic"/>
              <a:cs typeface="Nanum Gothic"/>
              <a:sym typeface="Nanum Gothic"/>
            </a:endParaRPr>
          </a:p>
          <a:p>
            <a:pPr marL="0" marR="0" lvl="0" indent="0" algn="ctr" rtl="0">
              <a:spcBef>
                <a:spcPts val="0"/>
              </a:spcBef>
              <a:spcAft>
                <a:spcPts val="0"/>
              </a:spcAft>
              <a:buNone/>
            </a:pPr>
            <a:r>
              <a:rPr lang="en-US" sz="1000" b="1">
                <a:solidFill>
                  <a:schemeClr val="dk1"/>
                </a:solidFill>
                <a:latin typeface="Nanum Gothic"/>
                <a:ea typeface="Nanum Gothic"/>
                <a:cs typeface="Nanum Gothic"/>
                <a:sym typeface="Nanum Gothic"/>
              </a:rPr>
              <a:t>increase</a:t>
            </a:r>
            <a:endParaRPr sz="1000" b="1">
              <a:latin typeface="Nanum Gothic"/>
              <a:ea typeface="Nanum Gothic"/>
              <a:cs typeface="Nanum Gothic"/>
              <a:sym typeface="Nanum Gothic"/>
            </a:endParaRPr>
          </a:p>
        </p:txBody>
      </p:sp>
      <p:sp>
        <p:nvSpPr>
          <p:cNvPr id="330" name="Google Shape;330;g16b5166e662_2_0"/>
          <p:cNvSpPr txBox="1"/>
          <p:nvPr/>
        </p:nvSpPr>
        <p:spPr>
          <a:xfrm>
            <a:off x="-336250" y="1986618"/>
            <a:ext cx="1597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Nanum Gothic"/>
                <a:ea typeface="Nanum Gothic"/>
                <a:cs typeface="Nanum Gothic"/>
                <a:sym typeface="Nanum Gothic"/>
              </a:rPr>
              <a:t>GDP </a:t>
            </a:r>
            <a:endParaRPr sz="1000" b="1">
              <a:latin typeface="Nanum Gothic"/>
              <a:ea typeface="Nanum Gothic"/>
              <a:cs typeface="Nanum Gothic"/>
              <a:sym typeface="Nanum Gothic"/>
            </a:endParaRPr>
          </a:p>
          <a:p>
            <a:pPr marL="0" marR="0" lvl="0" indent="0" algn="ctr" rtl="0">
              <a:spcBef>
                <a:spcPts val="0"/>
              </a:spcBef>
              <a:spcAft>
                <a:spcPts val="0"/>
              </a:spcAft>
              <a:buNone/>
            </a:pPr>
            <a:r>
              <a:rPr lang="en-US" sz="1000" b="1">
                <a:solidFill>
                  <a:schemeClr val="dk1"/>
                </a:solidFill>
                <a:latin typeface="Nanum Gothic"/>
                <a:ea typeface="Nanum Gothic"/>
                <a:cs typeface="Nanum Gothic"/>
                <a:sym typeface="Nanum Gothic"/>
              </a:rPr>
              <a:t>increase</a:t>
            </a:r>
            <a:endParaRPr sz="1000" b="1">
              <a:latin typeface="Nanum Gothic"/>
              <a:ea typeface="Nanum Gothic"/>
              <a:cs typeface="Nanum Gothic"/>
              <a:sym typeface="Nanum Gothic"/>
            </a:endParaRPr>
          </a:p>
        </p:txBody>
      </p:sp>
      <p:sp>
        <p:nvSpPr>
          <p:cNvPr id="331" name="Google Shape;331;g16b5166e662_2_0"/>
          <p:cNvSpPr txBox="1"/>
          <p:nvPr/>
        </p:nvSpPr>
        <p:spPr>
          <a:xfrm>
            <a:off x="-336241" y="3426483"/>
            <a:ext cx="1597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Nanum Gothic"/>
                <a:ea typeface="Nanum Gothic"/>
                <a:cs typeface="Nanum Gothic"/>
                <a:sym typeface="Nanum Gothic"/>
              </a:rPr>
              <a:t>GDP </a:t>
            </a:r>
            <a:endParaRPr sz="1000" b="1">
              <a:latin typeface="Nanum Gothic"/>
              <a:ea typeface="Nanum Gothic"/>
              <a:cs typeface="Nanum Gothic"/>
              <a:sym typeface="Nanum Gothic"/>
            </a:endParaRPr>
          </a:p>
          <a:p>
            <a:pPr marL="0" marR="0" lvl="0" indent="0" algn="ctr" rtl="0">
              <a:spcBef>
                <a:spcPts val="0"/>
              </a:spcBef>
              <a:spcAft>
                <a:spcPts val="0"/>
              </a:spcAft>
              <a:buNone/>
            </a:pPr>
            <a:r>
              <a:rPr lang="en-US" sz="1000" b="1">
                <a:solidFill>
                  <a:schemeClr val="dk1"/>
                </a:solidFill>
                <a:latin typeface="Nanum Gothic"/>
                <a:ea typeface="Nanum Gothic"/>
                <a:cs typeface="Nanum Gothic"/>
                <a:sym typeface="Nanum Gothic"/>
              </a:rPr>
              <a:t>decrease</a:t>
            </a:r>
            <a:endParaRPr sz="1000" b="1">
              <a:latin typeface="Nanum Gothic"/>
              <a:ea typeface="Nanum Gothic"/>
              <a:cs typeface="Nanum Gothic"/>
              <a:sym typeface="Nanum Gothic"/>
            </a:endParaRPr>
          </a:p>
        </p:txBody>
      </p:sp>
      <p:sp>
        <p:nvSpPr>
          <p:cNvPr id="332" name="Google Shape;332;g16b5166e662_2_0"/>
          <p:cNvSpPr txBox="1"/>
          <p:nvPr/>
        </p:nvSpPr>
        <p:spPr>
          <a:xfrm>
            <a:off x="690087" y="5434275"/>
            <a:ext cx="11599800" cy="1369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CO2 emission reduction can be positive or negatively correlated with economy</a:t>
            </a:r>
            <a:endParaRPr sz="1300" b="1">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1000">
              <a:solidFill>
                <a:schemeClr val="dk1"/>
              </a:solidFill>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Countries like Greece, Italy and Japan choose to reduce their CO2 emission, </a:t>
            </a:r>
            <a:r>
              <a:rPr lang="en-US" sz="1000" b="1">
                <a:solidFill>
                  <a:schemeClr val="dk1"/>
                </a:solidFill>
                <a:latin typeface="Nanum Gothic"/>
                <a:ea typeface="Nanum Gothic"/>
                <a:cs typeface="Nanum Gothic"/>
                <a:sym typeface="Nanum Gothic"/>
              </a:rPr>
              <a:t>but their economy is in recession simultaneously</a:t>
            </a:r>
            <a:r>
              <a:rPr lang="en-US" sz="1000">
                <a:solidFill>
                  <a:schemeClr val="dk1"/>
                </a:solidFill>
                <a:latin typeface="Nanum Gothic"/>
                <a:ea typeface="Nanum Gothic"/>
                <a:cs typeface="Nanum Gothic"/>
                <a:sym typeface="Nanum Gothic"/>
              </a:rPr>
              <a:t>. And finally, some countries including Iran, Sudan and Tunisia, unfortunately, did not boom the economy while gain an increase in their CO2 emission.</a:t>
            </a:r>
            <a:endParaRPr sz="1000">
              <a:solidFill>
                <a:schemeClr val="dk1"/>
              </a:solidFill>
              <a:latin typeface="Nanum Gothic"/>
              <a:ea typeface="Nanum Gothic"/>
              <a:cs typeface="Nanum Gothic"/>
              <a:sym typeface="Nanum Gothic"/>
            </a:endParaRPr>
          </a:p>
          <a:p>
            <a:pPr marL="0" marR="0" lvl="0" indent="0" algn="l" rtl="0">
              <a:spcBef>
                <a:spcPts val="0"/>
              </a:spcBef>
              <a:spcAft>
                <a:spcPts val="0"/>
              </a:spcAft>
              <a:buNone/>
            </a:pPr>
            <a:endParaRPr sz="1000">
              <a:solidFill>
                <a:schemeClr val="dk1"/>
              </a:solidFill>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While most of the countries Increase their renewables share in energy, some did not, indicating </a:t>
            </a:r>
            <a:r>
              <a:rPr lang="en-US" sz="1000" b="1">
                <a:solidFill>
                  <a:schemeClr val="dk1"/>
                </a:solidFill>
                <a:latin typeface="Nanum Gothic"/>
                <a:ea typeface="Nanum Gothic"/>
                <a:cs typeface="Nanum Gothic"/>
                <a:sym typeface="Nanum Gothic"/>
              </a:rPr>
              <a:t>different environmental-friendly development strategies</a:t>
            </a:r>
            <a:r>
              <a:rPr lang="en-US" sz="1000">
                <a:solidFill>
                  <a:schemeClr val="dk1"/>
                </a:solidFill>
                <a:latin typeface="Nanum Gothic"/>
                <a:ea typeface="Nanum Gothic"/>
                <a:cs typeface="Nanum Gothic"/>
                <a:sym typeface="Nanum Gothic"/>
              </a:rPr>
              <a:t>.</a:t>
            </a:r>
            <a:endParaRPr sz="1000">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This result remind us that Global Warming management is an complex issue which influence countries in different ways. Expert need to consider specific circumstances when making decision.</a:t>
            </a:r>
            <a:endParaRPr sz="1000">
              <a:latin typeface="Nanum Gothic"/>
              <a:ea typeface="Nanum Gothic"/>
              <a:cs typeface="Nanum Gothic"/>
              <a:sym typeface="Nanum Gothic"/>
            </a:endParaRPr>
          </a:p>
          <a:p>
            <a:pPr marL="0" marR="0" lvl="0" indent="0" algn="l" rtl="0">
              <a:spcBef>
                <a:spcPts val="0"/>
              </a:spcBef>
              <a:spcAft>
                <a:spcPts val="0"/>
              </a:spcAft>
              <a:buNone/>
            </a:pPr>
            <a:endParaRPr sz="1000">
              <a:solidFill>
                <a:schemeClr val="dk1"/>
              </a:solidFill>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11" descr="Grey Clouds Png, Transparent Png - kindpng"/>
          <p:cNvPicPr preferRelativeResize="0"/>
          <p:nvPr/>
        </p:nvPicPr>
        <p:blipFill rotWithShape="1">
          <a:blip r:embed="rId3">
            <a:alphaModFix/>
          </a:blip>
          <a:srcRect/>
          <a:stretch/>
        </p:blipFill>
        <p:spPr>
          <a:xfrm>
            <a:off x="9643621" y="3423"/>
            <a:ext cx="2548379" cy="1200108"/>
          </a:xfrm>
          <a:prstGeom prst="rect">
            <a:avLst/>
          </a:prstGeom>
          <a:noFill/>
          <a:ln>
            <a:noFill/>
          </a:ln>
        </p:spPr>
      </p:pic>
      <p:sp>
        <p:nvSpPr>
          <p:cNvPr id="338" name="Google Shape;338;p11"/>
          <p:cNvSpPr txBox="1">
            <a:spLocks noGrp="1"/>
          </p:cNvSpPr>
          <p:nvPr>
            <p:ph type="title"/>
          </p:nvPr>
        </p:nvSpPr>
        <p:spPr>
          <a:xfrm>
            <a:off x="623229" y="3712673"/>
            <a:ext cx="11358000" cy="585300"/>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a:latin typeface="Helvetica Neue"/>
                <a:ea typeface="Helvetica Neue"/>
                <a:cs typeface="Helvetica Neue"/>
                <a:sym typeface="Helvetica Neue"/>
              </a:rPr>
              <a:t>Statement of Work and References</a:t>
            </a:r>
            <a:endParaRPr sz="2800">
              <a:latin typeface="Helvetica Neue"/>
              <a:ea typeface="Helvetica Neue"/>
              <a:cs typeface="Helvetica Neue"/>
              <a:sym typeface="Helvetica Neue"/>
            </a:endParaRPr>
          </a:p>
        </p:txBody>
      </p:sp>
      <p:cxnSp>
        <p:nvCxnSpPr>
          <p:cNvPr id="339" name="Google Shape;339;p11"/>
          <p:cNvCxnSpPr/>
          <p:nvPr/>
        </p:nvCxnSpPr>
        <p:spPr>
          <a:xfrm>
            <a:off x="679796" y="4389479"/>
            <a:ext cx="11076000" cy="0"/>
          </a:xfrm>
          <a:prstGeom prst="straightConnector1">
            <a:avLst/>
          </a:prstGeom>
          <a:noFill/>
          <a:ln w="19050" cap="flat" cmpd="sng">
            <a:solidFill>
              <a:schemeClr val="dk1"/>
            </a:solidFill>
            <a:prstDash val="solid"/>
            <a:miter lim="800000"/>
            <a:headEnd type="none" w="sm" len="sm"/>
            <a:tailEnd type="none" w="sm" len="sm"/>
          </a:ln>
        </p:spPr>
      </p:cxnSp>
      <p:sp>
        <p:nvSpPr>
          <p:cNvPr id="340" name="Google Shape;340;p11"/>
          <p:cNvSpPr txBox="1"/>
          <p:nvPr/>
        </p:nvSpPr>
        <p:spPr>
          <a:xfrm>
            <a:off x="623232" y="6053228"/>
            <a:ext cx="10779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[1] </a:t>
            </a:r>
            <a:r>
              <a:rPr lang="en-US" sz="1000" i="0">
                <a:solidFill>
                  <a:srgbClr val="232323"/>
                </a:solidFill>
                <a:latin typeface="Nanum Gothic"/>
                <a:ea typeface="Nanum Gothic"/>
                <a:cs typeface="Nanum Gothic"/>
                <a:sym typeface="Nanum Gothic"/>
              </a:rPr>
              <a:t>Houghton, E. (1996). Climate Change 1995: The Science of Climate Change: Contribution of Working Group I to the Second Assessment Report of the Intergovernmental Panel on Climate Change, 2. Cambridge: Cambridge University Press.</a:t>
            </a:r>
            <a:endParaRPr>
              <a:latin typeface="Nanum Gothic"/>
              <a:ea typeface="Nanum Gothic"/>
              <a:cs typeface="Nanum Gothic"/>
              <a:sym typeface="Nanum Gothic"/>
            </a:endParaRPr>
          </a:p>
        </p:txBody>
      </p:sp>
      <p:sp>
        <p:nvSpPr>
          <p:cNvPr id="341" name="Google Shape;341;p11"/>
          <p:cNvSpPr txBox="1"/>
          <p:nvPr/>
        </p:nvSpPr>
        <p:spPr>
          <a:xfrm>
            <a:off x="904636" y="4582598"/>
            <a:ext cx="14271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All</a:t>
            </a:r>
            <a:endParaRPr sz="1300">
              <a:solidFill>
                <a:schemeClr val="dk1"/>
              </a:solidFill>
              <a:latin typeface="Helvetica Neue"/>
              <a:ea typeface="Helvetica Neue"/>
              <a:cs typeface="Helvetica Neue"/>
              <a:sym typeface="Helvetica Neue"/>
            </a:endParaRPr>
          </a:p>
        </p:txBody>
      </p:sp>
      <p:sp>
        <p:nvSpPr>
          <p:cNvPr id="342" name="Google Shape;342;p11"/>
          <p:cNvSpPr txBox="1"/>
          <p:nvPr/>
        </p:nvSpPr>
        <p:spPr>
          <a:xfrm>
            <a:off x="3167495" y="4582600"/>
            <a:ext cx="14271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Shamil Murzin</a:t>
            </a:r>
            <a:endParaRPr sz="1300">
              <a:solidFill>
                <a:schemeClr val="dk1"/>
              </a:solidFill>
              <a:latin typeface="Helvetica Neue"/>
              <a:ea typeface="Helvetica Neue"/>
              <a:cs typeface="Helvetica Neue"/>
              <a:sym typeface="Helvetica Neue"/>
            </a:endParaRPr>
          </a:p>
        </p:txBody>
      </p:sp>
      <p:sp>
        <p:nvSpPr>
          <p:cNvPr id="343" name="Google Shape;343;p11"/>
          <p:cNvSpPr txBox="1"/>
          <p:nvPr/>
        </p:nvSpPr>
        <p:spPr>
          <a:xfrm>
            <a:off x="8923802" y="4582600"/>
            <a:ext cx="17739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Choonghyun Lee</a:t>
            </a:r>
            <a:endParaRPr sz="1300">
              <a:solidFill>
                <a:schemeClr val="dk1"/>
              </a:solidFill>
              <a:latin typeface="Helvetica Neue"/>
              <a:ea typeface="Helvetica Neue"/>
              <a:cs typeface="Helvetica Neue"/>
              <a:sym typeface="Helvetica Neue"/>
            </a:endParaRPr>
          </a:p>
        </p:txBody>
      </p:sp>
      <p:sp>
        <p:nvSpPr>
          <p:cNvPr id="344" name="Google Shape;344;p11"/>
          <p:cNvSpPr txBox="1"/>
          <p:nvPr/>
        </p:nvSpPr>
        <p:spPr>
          <a:xfrm>
            <a:off x="6045652" y="4582600"/>
            <a:ext cx="18534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Yangkang Chen</a:t>
            </a:r>
            <a:endParaRPr sz="1300">
              <a:solidFill>
                <a:schemeClr val="dk1"/>
              </a:solidFill>
              <a:latin typeface="Helvetica Neue"/>
              <a:ea typeface="Helvetica Neue"/>
              <a:cs typeface="Helvetica Neue"/>
              <a:sym typeface="Helvetica Neue"/>
            </a:endParaRPr>
          </a:p>
        </p:txBody>
      </p:sp>
      <p:sp>
        <p:nvSpPr>
          <p:cNvPr id="345" name="Google Shape;345;p11"/>
          <p:cNvSpPr txBox="1"/>
          <p:nvPr/>
        </p:nvSpPr>
        <p:spPr>
          <a:xfrm>
            <a:off x="904613" y="4890850"/>
            <a:ext cx="1908000" cy="10158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Drafting proposal</a:t>
            </a:r>
            <a:endParaRPr>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exploration</a:t>
            </a:r>
            <a:endParaRPr>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manipulation</a:t>
            </a:r>
            <a:endParaRPr>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cleaning</a:t>
            </a:r>
            <a:endParaRPr>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Report preparation</a:t>
            </a:r>
            <a:endParaRPr>
              <a:latin typeface="Nanum Gothic"/>
              <a:ea typeface="Nanum Gothic"/>
              <a:cs typeface="Nanum Gothic"/>
              <a:sym typeface="Nanum Gothic"/>
            </a:endParaRPr>
          </a:p>
          <a:p>
            <a:pPr marL="171450" marR="0" lvl="0" indent="-107950" algn="l" rtl="0">
              <a:spcBef>
                <a:spcPts val="0"/>
              </a:spcBef>
              <a:spcAft>
                <a:spcPts val="0"/>
              </a:spcAft>
              <a:buClr>
                <a:schemeClr val="dk1"/>
              </a:buClr>
              <a:buSzPts val="1000"/>
              <a:buFont typeface="Arial"/>
              <a:buNone/>
            </a:pPr>
            <a:endParaRPr sz="1000">
              <a:solidFill>
                <a:schemeClr val="dk1"/>
              </a:solidFill>
              <a:latin typeface="Nanum Gothic"/>
              <a:ea typeface="Nanum Gothic"/>
              <a:cs typeface="Nanum Gothic"/>
              <a:sym typeface="Nanum Gothic"/>
            </a:endParaRPr>
          </a:p>
        </p:txBody>
      </p:sp>
      <p:sp>
        <p:nvSpPr>
          <p:cNvPr id="346" name="Google Shape;346;p11"/>
          <p:cNvSpPr txBox="1"/>
          <p:nvPr/>
        </p:nvSpPr>
        <p:spPr>
          <a:xfrm>
            <a:off x="3197970" y="4890850"/>
            <a:ext cx="1908000" cy="8619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availability analyses</a:t>
            </a:r>
            <a:endParaRPr>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merging</a:t>
            </a:r>
            <a:endParaRPr>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Correlation map </a:t>
            </a:r>
            <a:endParaRPr>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Correlation plots country</a:t>
            </a:r>
            <a:endParaRPr>
              <a:latin typeface="Nanum Gothic"/>
              <a:ea typeface="Nanum Gothic"/>
              <a:cs typeface="Nanum Gothic"/>
              <a:sym typeface="Nanum Gothic"/>
            </a:endParaRPr>
          </a:p>
          <a:p>
            <a:pPr marL="171450" marR="0" lvl="0" indent="-107950" algn="l" rtl="0">
              <a:spcBef>
                <a:spcPts val="0"/>
              </a:spcBef>
              <a:spcAft>
                <a:spcPts val="0"/>
              </a:spcAft>
              <a:buClr>
                <a:schemeClr val="dk1"/>
              </a:buClr>
              <a:buSzPts val="1000"/>
              <a:buFont typeface="Arial"/>
              <a:buNone/>
            </a:pPr>
            <a:endParaRPr sz="1000">
              <a:solidFill>
                <a:schemeClr val="dk1"/>
              </a:solidFill>
              <a:latin typeface="Nanum Gothic"/>
              <a:ea typeface="Nanum Gothic"/>
              <a:cs typeface="Nanum Gothic"/>
              <a:sym typeface="Nanum Gothic"/>
            </a:endParaRPr>
          </a:p>
        </p:txBody>
      </p:sp>
      <p:sp>
        <p:nvSpPr>
          <p:cNvPr id="347" name="Google Shape;347;p11"/>
          <p:cNvSpPr txBox="1"/>
          <p:nvPr/>
        </p:nvSpPr>
        <p:spPr>
          <a:xfrm>
            <a:off x="6076126" y="4890850"/>
            <a:ext cx="2073600" cy="8619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manipulation</a:t>
            </a:r>
            <a:endParaRPr>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Line charts, maps, word cloud</a:t>
            </a:r>
            <a:endParaRPr sz="1000">
              <a:solidFill>
                <a:schemeClr val="dk1"/>
              </a:solidFill>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Country-focus analysis</a:t>
            </a:r>
            <a:endParaRPr sz="1000">
              <a:solidFill>
                <a:schemeClr val="dk1"/>
              </a:solidFill>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Code pruning</a:t>
            </a:r>
            <a:endParaRPr sz="1000">
              <a:solidFill>
                <a:schemeClr val="dk1"/>
              </a:solidFill>
              <a:latin typeface="Nanum Gothic"/>
              <a:ea typeface="Nanum Gothic"/>
              <a:cs typeface="Nanum Gothic"/>
              <a:sym typeface="Nanum Gothic"/>
            </a:endParaRPr>
          </a:p>
          <a:p>
            <a:pPr marL="171450" marR="0" lvl="0" indent="-107950" algn="l" rtl="0">
              <a:spcBef>
                <a:spcPts val="0"/>
              </a:spcBef>
              <a:spcAft>
                <a:spcPts val="0"/>
              </a:spcAft>
              <a:buClr>
                <a:schemeClr val="dk1"/>
              </a:buClr>
              <a:buSzPts val="1000"/>
              <a:buFont typeface="Arial"/>
              <a:buNone/>
            </a:pPr>
            <a:endParaRPr sz="1000">
              <a:solidFill>
                <a:schemeClr val="dk1"/>
              </a:solidFill>
              <a:latin typeface="Nanum Gothic"/>
              <a:ea typeface="Nanum Gothic"/>
              <a:cs typeface="Nanum Gothic"/>
              <a:sym typeface="Nanum Gothic"/>
            </a:endParaRPr>
          </a:p>
        </p:txBody>
      </p:sp>
      <p:sp>
        <p:nvSpPr>
          <p:cNvPr id="348" name="Google Shape;348;p11"/>
          <p:cNvSpPr txBox="1"/>
          <p:nvPr/>
        </p:nvSpPr>
        <p:spPr>
          <a:xfrm>
            <a:off x="8954276" y="4883525"/>
            <a:ext cx="2073600" cy="10158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Critical time point analysis</a:t>
            </a:r>
            <a:endParaRPr>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merging</a:t>
            </a:r>
            <a:endParaRPr sz="1000">
              <a:solidFill>
                <a:schemeClr val="dk1"/>
              </a:solidFill>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Visualizing line charts, world maps, and heatmaps</a:t>
            </a:r>
            <a:endParaRPr sz="1000">
              <a:solidFill>
                <a:schemeClr val="dk1"/>
              </a:solidFill>
              <a:latin typeface="Nanum Gothic"/>
              <a:ea typeface="Nanum Gothic"/>
              <a:cs typeface="Nanum Gothic"/>
              <a:sym typeface="Nanum Gothic"/>
            </a:endParaRPr>
          </a:p>
          <a:p>
            <a:pPr marL="171450" marR="0" lvl="0" indent="-1714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Ethical issue consideration</a:t>
            </a:r>
            <a:endParaRPr sz="1000">
              <a:solidFill>
                <a:schemeClr val="dk1"/>
              </a:solidFill>
              <a:latin typeface="Nanum Gothic"/>
              <a:ea typeface="Nanum Gothic"/>
              <a:cs typeface="Nanum Gothic"/>
              <a:sym typeface="Nanum Gothic"/>
            </a:endParaRPr>
          </a:p>
          <a:p>
            <a:pPr marL="171450" marR="0" lvl="0" indent="-107950" algn="l" rtl="0">
              <a:spcBef>
                <a:spcPts val="0"/>
              </a:spcBef>
              <a:spcAft>
                <a:spcPts val="0"/>
              </a:spcAft>
              <a:buClr>
                <a:schemeClr val="dk1"/>
              </a:buClr>
              <a:buSzPts val="1000"/>
              <a:buFont typeface="Arial"/>
              <a:buNone/>
            </a:pPr>
            <a:endParaRPr sz="1000">
              <a:solidFill>
                <a:schemeClr val="dk1"/>
              </a:solidFill>
              <a:latin typeface="Nanum Gothic"/>
              <a:ea typeface="Nanum Gothic"/>
              <a:cs typeface="Nanum Gothic"/>
              <a:sym typeface="Nanum Gothic"/>
            </a:endParaRPr>
          </a:p>
        </p:txBody>
      </p:sp>
      <p:sp>
        <p:nvSpPr>
          <p:cNvPr id="349" name="Google Shape;349;p11"/>
          <p:cNvSpPr txBox="1"/>
          <p:nvPr/>
        </p:nvSpPr>
        <p:spPr>
          <a:xfrm>
            <a:off x="623225" y="533053"/>
            <a:ext cx="11358000" cy="1005000"/>
          </a:xfrm>
          <a:prstGeom prst="rect">
            <a:avLst/>
          </a:prstGeom>
          <a:noFill/>
          <a:ln>
            <a:noFill/>
          </a:ln>
        </p:spPr>
        <p:txBody>
          <a:bodyPr spcFirstLastPara="1" wrap="square" lIns="121875" tIns="121875" rIns="121875" bIns="121875" anchor="t" anchorCtr="0">
            <a:noAutofit/>
          </a:bodyPr>
          <a:lstStyle/>
          <a:p>
            <a:pPr marL="0" marR="0" lvl="0" indent="0" algn="l" rtl="0">
              <a:lnSpc>
                <a:spcPct val="90000"/>
              </a:lnSpc>
              <a:spcBef>
                <a:spcPts val="0"/>
              </a:spcBef>
              <a:spcAft>
                <a:spcPts val="0"/>
              </a:spcAft>
              <a:buClr>
                <a:schemeClr val="dk1"/>
              </a:buClr>
              <a:buSzPts val="1100"/>
              <a:buFont typeface="Roboto Condensed"/>
              <a:buNone/>
            </a:pPr>
            <a:r>
              <a:rPr lang="en-US" sz="2800">
                <a:solidFill>
                  <a:schemeClr val="dk1"/>
                </a:solidFill>
                <a:latin typeface="Helvetica Neue"/>
                <a:ea typeface="Helvetica Neue"/>
                <a:cs typeface="Helvetica Neue"/>
                <a:sym typeface="Helvetica Neue"/>
              </a:rPr>
              <a:t>Summary</a:t>
            </a:r>
            <a:endParaRPr/>
          </a:p>
        </p:txBody>
      </p:sp>
      <p:cxnSp>
        <p:nvCxnSpPr>
          <p:cNvPr id="350" name="Google Shape;350;p11"/>
          <p:cNvCxnSpPr/>
          <p:nvPr/>
        </p:nvCxnSpPr>
        <p:spPr>
          <a:xfrm>
            <a:off x="645050" y="1188275"/>
            <a:ext cx="10982100" cy="11400"/>
          </a:xfrm>
          <a:prstGeom prst="straightConnector1">
            <a:avLst/>
          </a:prstGeom>
          <a:noFill/>
          <a:ln w="19050" cap="flat" cmpd="sng">
            <a:solidFill>
              <a:schemeClr val="dk1"/>
            </a:solidFill>
            <a:prstDash val="solid"/>
            <a:miter lim="800000"/>
            <a:headEnd type="none" w="sm" len="sm"/>
            <a:tailEnd type="none" w="sm" len="sm"/>
          </a:ln>
        </p:spPr>
      </p:cxnSp>
      <p:sp>
        <p:nvSpPr>
          <p:cNvPr id="351" name="Google Shape;351;p11"/>
          <p:cNvSpPr txBox="1"/>
          <p:nvPr/>
        </p:nvSpPr>
        <p:spPr>
          <a:xfrm>
            <a:off x="647250" y="1210440"/>
            <a:ext cx="11141100" cy="2410800"/>
          </a:xfrm>
          <a:prstGeom prst="rect">
            <a:avLst/>
          </a:prstGeom>
          <a:noFill/>
          <a:ln>
            <a:noFill/>
          </a:ln>
        </p:spPr>
        <p:txBody>
          <a:bodyPr spcFirstLastPara="1" wrap="square" lIns="121875" tIns="121875" rIns="121875" bIns="12187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000" b="1" u="sng">
                <a:solidFill>
                  <a:schemeClr val="dk1"/>
                </a:solidFill>
                <a:latin typeface="Nanum Gothic"/>
                <a:ea typeface="Nanum Gothic"/>
                <a:cs typeface="Nanum Gothic"/>
                <a:sym typeface="Nanum Gothic"/>
              </a:rPr>
              <a:t>The hypothesized correlation between GDP rate and CO2 emissions rate is observed for majority of countries</a:t>
            </a:r>
            <a:r>
              <a:rPr lang="en-US" sz="1000" u="sng">
                <a:solidFill>
                  <a:schemeClr val="dk1"/>
                </a:solidFill>
                <a:latin typeface="Nanum Gothic"/>
                <a:ea typeface="Nanum Gothic"/>
                <a:cs typeface="Nanum Gothic"/>
                <a:sym typeface="Nanum Gothic"/>
              </a:rPr>
              <a:t>.</a:t>
            </a:r>
            <a:r>
              <a:rPr lang="en-US" sz="1000">
                <a:solidFill>
                  <a:schemeClr val="dk1"/>
                </a:solidFill>
                <a:latin typeface="Nanum Gothic"/>
                <a:ea typeface="Nanum Gothic"/>
                <a:cs typeface="Nanum Gothic"/>
                <a:sym typeface="Nanum Gothic"/>
              </a:rPr>
              <a:t> When production increases in intensity, by-products and pollution increase as a result. However, some countries shows negative correlation, like Venezuela, Oman and others. </a:t>
            </a:r>
            <a:r>
              <a:rPr lang="en-US" sz="1000" b="1">
                <a:solidFill>
                  <a:schemeClr val="dk1"/>
                </a:solidFill>
                <a:latin typeface="Nanum Gothic"/>
                <a:ea typeface="Nanum Gothic"/>
                <a:cs typeface="Nanum Gothic"/>
                <a:sym typeface="Nanum Gothic"/>
              </a:rPr>
              <a:t>Understanding of the negative correlation needs further investigation.</a:t>
            </a:r>
            <a:r>
              <a:rPr lang="en-US" sz="1000">
                <a:solidFill>
                  <a:schemeClr val="dk1"/>
                </a:solidFill>
                <a:latin typeface="Nanum Gothic"/>
                <a:ea typeface="Nanum Gothic"/>
                <a:cs typeface="Nanum Gothic"/>
                <a:sym typeface="Nanum Gothic"/>
              </a:rPr>
              <a:t> During economic recession in 2008, when GDP dropped down, CO2 emission rate went down as well.</a:t>
            </a:r>
            <a:endParaRPr sz="1000">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Font typeface="Arial"/>
              <a:buNone/>
            </a:pPr>
            <a:r>
              <a:rPr lang="en-US" sz="1000" b="1" u="sng">
                <a:solidFill>
                  <a:schemeClr val="dk1"/>
                </a:solidFill>
                <a:latin typeface="Nanum Gothic"/>
                <a:ea typeface="Nanum Gothic"/>
                <a:cs typeface="Nanum Gothic"/>
                <a:sym typeface="Nanum Gothic"/>
              </a:rPr>
              <a:t>Overall, changes in CO2 emissions due to global events were prominent in the Americas, Europe, and Oceania</a:t>
            </a:r>
            <a:r>
              <a:rPr lang="en-US" sz="1000">
                <a:solidFill>
                  <a:schemeClr val="dk1"/>
                </a:solidFill>
                <a:latin typeface="Nanum Gothic"/>
                <a:ea typeface="Nanum Gothic"/>
                <a:cs typeface="Nanum Gothic"/>
                <a:sym typeface="Nanum Gothic"/>
              </a:rPr>
              <a:t>. Relatively, changes in CO2 emissions were not significant in Asia and Africa.</a:t>
            </a:r>
            <a:endParaRPr sz="100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Recession and pandemics had a significant impact on both GDP and CO2 emissions, but the Paris Agreement had no significant effect on GDP and only had a minor effect on CO2 emissions in Europe and the Americas.</a:t>
            </a:r>
            <a:endParaRPr sz="100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b="1" u="sng">
                <a:solidFill>
                  <a:schemeClr val="dk1"/>
                </a:solidFill>
                <a:latin typeface="Nanum Gothic"/>
                <a:ea typeface="Nanum Gothic"/>
                <a:cs typeface="Nanum Gothic"/>
                <a:sym typeface="Nanum Gothic"/>
              </a:rPr>
              <a:t>Among the categories, most countries develop their economies and increase their annual CO2 emissions.</a:t>
            </a:r>
            <a:r>
              <a:rPr lang="en-US" sz="1000">
                <a:solidFill>
                  <a:schemeClr val="dk1"/>
                </a:solidFill>
                <a:latin typeface="Nanum Gothic"/>
                <a:ea typeface="Nanum Gothic"/>
                <a:cs typeface="Nanum Gothic"/>
                <a:sym typeface="Nanum Gothic"/>
              </a:rPr>
              <a:t> This correlation is most pronounced in Guinea, Bangladesh, Cambodia, etc. The number of these categories reflects the global dependence of development on fossil energy sources. Meanwhile, </a:t>
            </a:r>
            <a:r>
              <a:rPr lang="en-US" sz="1000" b="1" u="sng">
                <a:solidFill>
                  <a:schemeClr val="dk1"/>
                </a:solidFill>
                <a:latin typeface="Nanum Gothic"/>
                <a:ea typeface="Nanum Gothic"/>
                <a:cs typeface="Nanum Gothic"/>
                <a:sym typeface="Nanum Gothic"/>
              </a:rPr>
              <a:t>many countries have managed to cut CO2 emissions while maintaining GDP growth</a:t>
            </a:r>
            <a:r>
              <a:rPr lang="en-US" sz="1000" b="1">
                <a:solidFill>
                  <a:schemeClr val="dk1"/>
                </a:solidFill>
                <a:latin typeface="Nanum Gothic"/>
                <a:ea typeface="Nanum Gothic"/>
                <a:cs typeface="Nanum Gothic"/>
                <a:sym typeface="Nanum Gothic"/>
              </a:rPr>
              <a:t>,</a:t>
            </a:r>
            <a:r>
              <a:rPr lang="en-US" sz="1000">
                <a:solidFill>
                  <a:schemeClr val="dk1"/>
                </a:solidFill>
                <a:latin typeface="Nanum Gothic"/>
                <a:ea typeface="Nanum Gothic"/>
                <a:cs typeface="Nanum Gothic"/>
                <a:sym typeface="Nanum Gothic"/>
              </a:rPr>
              <a:t> such as Cuba and Malta. Countries such as Greece, Italy and Japan have decided to cut CO2 emissions, but at the same time their economies are in recession. And finally, some countries, including Iran, Sudan and Tunisia, unfortunately did not achieve an economic recovery, and CO2 emissions increased. </a:t>
            </a:r>
            <a:r>
              <a:rPr lang="en-US" sz="1000" b="1" u="sng">
                <a:solidFill>
                  <a:schemeClr val="dk1"/>
                </a:solidFill>
                <a:latin typeface="Nanum Gothic"/>
                <a:ea typeface="Nanum Gothic"/>
                <a:cs typeface="Nanum Gothic"/>
                <a:sym typeface="Nanum Gothic"/>
              </a:rPr>
              <a:t>While most of the countries Increase their renewables share in energy, some did not, indicating different environmental-friendly development strategies</a:t>
            </a:r>
            <a:r>
              <a:rPr lang="en-US" sz="1000" b="1">
                <a:solidFill>
                  <a:schemeClr val="dk1"/>
                </a:solidFill>
                <a:latin typeface="Nanum Gothic"/>
                <a:ea typeface="Nanum Gothic"/>
                <a:cs typeface="Nanum Gothic"/>
                <a:sym typeface="Nanum Gothic"/>
              </a:rPr>
              <a:t>.</a:t>
            </a:r>
            <a:endParaRPr b="1">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b="1">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 descr="Grey Clouds Png, Transparent Png - kindpng"/>
          <p:cNvPicPr preferRelativeResize="0"/>
          <p:nvPr/>
        </p:nvPicPr>
        <p:blipFill rotWithShape="1">
          <a:blip r:embed="rId3">
            <a:alphaModFix/>
          </a:blip>
          <a:srcRect/>
          <a:stretch/>
        </p:blipFill>
        <p:spPr>
          <a:xfrm>
            <a:off x="9643621" y="3423"/>
            <a:ext cx="2548379" cy="1200108"/>
          </a:xfrm>
          <a:prstGeom prst="rect">
            <a:avLst/>
          </a:prstGeom>
          <a:noFill/>
          <a:ln>
            <a:noFill/>
          </a:ln>
        </p:spPr>
      </p:pic>
      <p:sp>
        <p:nvSpPr>
          <p:cNvPr id="110" name="Google Shape;110;p2"/>
          <p:cNvSpPr txBox="1">
            <a:spLocks noGrp="1"/>
          </p:cNvSpPr>
          <p:nvPr>
            <p:ph type="body" idx="1"/>
          </p:nvPr>
        </p:nvSpPr>
        <p:spPr>
          <a:xfrm>
            <a:off x="479637" y="4148525"/>
            <a:ext cx="4983204" cy="2447454"/>
          </a:xfrm>
          <a:prstGeom prst="rect">
            <a:avLst/>
          </a:prstGeom>
          <a:noFill/>
          <a:ln>
            <a:noFill/>
          </a:ln>
        </p:spPr>
        <p:txBody>
          <a:bodyPr spcFirstLastPara="1" wrap="square" lIns="121875" tIns="121875" rIns="121875" bIns="121875" anchor="t" anchorCtr="0">
            <a:noAutofit/>
          </a:bodyPr>
          <a:lstStyle/>
          <a:p>
            <a:pPr marL="0" lvl="0" indent="0" algn="l" rtl="0">
              <a:lnSpc>
                <a:spcPct val="115000"/>
              </a:lnSpc>
              <a:spcBef>
                <a:spcPts val="0"/>
              </a:spcBef>
              <a:spcAft>
                <a:spcPts val="0"/>
              </a:spcAft>
              <a:buClr>
                <a:schemeClr val="dk1"/>
              </a:buClr>
              <a:buSzPts val="1100"/>
              <a:buNone/>
            </a:pPr>
            <a:r>
              <a:rPr lang="en-US" sz="1300" b="1">
                <a:solidFill>
                  <a:schemeClr val="dk1"/>
                </a:solidFill>
                <a:latin typeface="Helvetica Neue"/>
                <a:ea typeface="Helvetica Neue"/>
                <a:cs typeface="Helvetica Neue"/>
                <a:sym typeface="Helvetica Neue"/>
              </a:rPr>
              <a:t>2. Energy consumption data</a:t>
            </a:r>
            <a:endParaRPr sz="120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None/>
            </a:pPr>
            <a:endParaRPr sz="1000">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World Energy Consumption dataset from Kaggle. Shape (17432 rows, 122 columns). Data includes many features (119), study focused on only eight features:</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solidFill>
                  <a:schemeClr val="dk1"/>
                </a:solidFill>
                <a:latin typeface="Nanum Gothic"/>
                <a:ea typeface="Nanum Gothic"/>
                <a:cs typeface="Nanum Gothic"/>
                <a:sym typeface="Nanum Gothic"/>
              </a:rPr>
              <a:t>1. Country - Geographic location</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solidFill>
                  <a:schemeClr val="dk1"/>
                </a:solidFill>
                <a:latin typeface="Nanum Gothic"/>
                <a:ea typeface="Nanum Gothic"/>
                <a:cs typeface="Nanum Gothic"/>
                <a:sym typeface="Nanum Gothic"/>
              </a:rPr>
              <a:t>2. Year - Year of observation</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solidFill>
                  <a:schemeClr val="dk1"/>
                </a:solidFill>
                <a:latin typeface="Nanum Gothic"/>
                <a:ea typeface="Nanum Gothic"/>
                <a:cs typeface="Nanum Gothic"/>
                <a:sym typeface="Nanum Gothic"/>
              </a:rPr>
              <a:t>3. fossil_share_energy - Share of primary energy consumption (fossil fuels)</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solidFill>
                  <a:schemeClr val="dk1"/>
                </a:solidFill>
                <a:latin typeface="Nanum Gothic"/>
                <a:ea typeface="Nanum Gothic"/>
                <a:cs typeface="Nanum Gothic"/>
                <a:sym typeface="Nanum Gothic"/>
              </a:rPr>
              <a:t>4. Per_capita_electricity - Electricity consumption per capita (kWh)</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solidFill>
                  <a:schemeClr val="dk1"/>
                </a:solidFill>
                <a:latin typeface="Nanum Gothic"/>
                <a:ea typeface="Nanum Gothic"/>
                <a:cs typeface="Nanum Gothic"/>
                <a:sym typeface="Nanum Gothic"/>
              </a:rPr>
              <a:t>5. Population - Total population</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solidFill>
                  <a:schemeClr val="dk1"/>
                </a:solidFill>
                <a:latin typeface="Nanum Gothic"/>
                <a:ea typeface="Nanum Gothic"/>
                <a:cs typeface="Nanum Gothic"/>
                <a:sym typeface="Nanum Gothic"/>
              </a:rPr>
              <a:t>6. Renewables_elec_per_capita - Per capita primary energy consumption from renewables (kWh)</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solidFill>
                  <a:schemeClr val="dk1"/>
                </a:solidFill>
                <a:latin typeface="Nanum Gothic"/>
                <a:ea typeface="Nanum Gothic"/>
                <a:cs typeface="Nanum Gothic"/>
                <a:sym typeface="Nanum Gothic"/>
              </a:rPr>
              <a:t>7. Renewables_share_elec - Share of electricity consumption (renewables)</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endParaRPr sz="1000" i="1">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br>
              <a:rPr lang="en-US" sz="1000">
                <a:solidFill>
                  <a:schemeClr val="dk1"/>
                </a:solidFill>
                <a:latin typeface="Nanum Gothic"/>
                <a:ea typeface="Nanum Gothic"/>
                <a:cs typeface="Nanum Gothic"/>
                <a:sym typeface="Nanum Gothic"/>
              </a:rPr>
            </a:br>
            <a:endParaRPr sz="1000">
              <a:latin typeface="Nanum Gothic"/>
              <a:ea typeface="Nanum Gothic"/>
              <a:cs typeface="Nanum Gothic"/>
              <a:sym typeface="Nanum Gothic"/>
            </a:endParaRPr>
          </a:p>
        </p:txBody>
      </p:sp>
      <p:sp>
        <p:nvSpPr>
          <p:cNvPr id="111" name="Google Shape;111;p2"/>
          <p:cNvSpPr txBox="1">
            <a:spLocks noGrp="1"/>
          </p:cNvSpPr>
          <p:nvPr>
            <p:ph type="body" idx="2"/>
          </p:nvPr>
        </p:nvSpPr>
        <p:spPr>
          <a:xfrm>
            <a:off x="5584512" y="2559521"/>
            <a:ext cx="3813600" cy="2944800"/>
          </a:xfrm>
          <a:prstGeom prst="rect">
            <a:avLst/>
          </a:prstGeom>
          <a:noFill/>
          <a:ln>
            <a:noFill/>
          </a:ln>
        </p:spPr>
        <p:txBody>
          <a:bodyPr spcFirstLastPara="1" wrap="square" lIns="121875" tIns="121875" rIns="121875" bIns="121875" anchor="t" anchorCtr="0">
            <a:noAutofit/>
          </a:bodyPr>
          <a:lstStyle/>
          <a:p>
            <a:pPr marL="0" lvl="0" indent="0" algn="l" rtl="0">
              <a:lnSpc>
                <a:spcPct val="115000"/>
              </a:lnSpc>
              <a:spcBef>
                <a:spcPts val="0"/>
              </a:spcBef>
              <a:spcAft>
                <a:spcPts val="0"/>
              </a:spcAft>
              <a:buClr>
                <a:schemeClr val="dk1"/>
              </a:buClr>
              <a:buSzPts val="1100"/>
              <a:buNone/>
            </a:pPr>
            <a:r>
              <a:rPr lang="en-US" sz="1300" b="1">
                <a:solidFill>
                  <a:schemeClr val="dk1"/>
                </a:solidFill>
                <a:latin typeface="Helvetica Neue"/>
                <a:ea typeface="Helvetica Neue"/>
                <a:cs typeface="Helvetica Neue"/>
                <a:sym typeface="Helvetica Neue"/>
              </a:rPr>
              <a:t>3. Economic Growth Data</a:t>
            </a:r>
            <a:endParaRPr sz="1200">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None/>
            </a:pPr>
            <a:endParaRPr sz="1000" b="1">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GDP data is gathered from the World Bank. More than +200 country GDP between the years 1960-2020.</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Shape (266 rows, 64 columns)</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Features:</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latin typeface="Nanum Gothic"/>
                <a:ea typeface="Nanum Gothic"/>
                <a:cs typeface="Nanum Gothic"/>
                <a:sym typeface="Nanum Gothic"/>
              </a:rPr>
              <a:t>1. GDP</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latin typeface="Nanum Gothic"/>
                <a:ea typeface="Nanum Gothic"/>
                <a:cs typeface="Nanum Gothic"/>
                <a:sym typeface="Nanum Gothic"/>
              </a:rPr>
              <a:t>2. GDP Growth(Annually)</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latin typeface="Nanum Gothic"/>
                <a:ea typeface="Nanum Gothic"/>
                <a:cs typeface="Nanum Gothic"/>
                <a:sym typeface="Nanum Gothic"/>
              </a:rPr>
              <a:t>3. GDP per capita</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latin typeface="Nanum Gothic"/>
                <a:ea typeface="Nanum Gothic"/>
                <a:cs typeface="Nanum Gothic"/>
                <a:sym typeface="Nanum Gothic"/>
              </a:rPr>
              <a:t>4. GDP per capita Growth(Annually)</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latin typeface="Nanum Gothic"/>
                <a:ea typeface="Nanum Gothic"/>
                <a:cs typeface="Nanum Gothic"/>
                <a:sym typeface="Nanum Gothic"/>
              </a:rPr>
              <a:t>5. GDP PPP</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i="1">
                <a:latin typeface="Nanum Gothic"/>
                <a:ea typeface="Nanum Gothic"/>
                <a:cs typeface="Nanum Gothic"/>
                <a:sym typeface="Nanum Gothic"/>
              </a:rPr>
              <a:t>6. GDP PPP per capita</a:t>
            </a:r>
            <a:endParaRPr>
              <a:latin typeface="Nanum Gothic"/>
              <a:ea typeface="Nanum Gothic"/>
              <a:cs typeface="Nanum Gothic"/>
              <a:sym typeface="Nanum Gothic"/>
            </a:endParaRPr>
          </a:p>
          <a:p>
            <a:pPr marL="0" lvl="0" indent="0" algn="l" rtl="0">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Location: https://www.kaggle.com/datasets/zgrcemta/world-gdpgdp-gdp-per-capita-and-annual-growths </a:t>
            </a:r>
            <a:endParaRPr>
              <a:latin typeface="Nanum Gothic"/>
              <a:ea typeface="Nanum Gothic"/>
              <a:cs typeface="Nanum Gothic"/>
              <a:sym typeface="Nanum Gothic"/>
            </a:endParaRPr>
          </a:p>
        </p:txBody>
      </p:sp>
      <p:sp>
        <p:nvSpPr>
          <p:cNvPr id="112" name="Google Shape;112;p2"/>
          <p:cNvSpPr txBox="1">
            <a:spLocks noGrp="1"/>
          </p:cNvSpPr>
          <p:nvPr>
            <p:ph type="title"/>
          </p:nvPr>
        </p:nvSpPr>
        <p:spPr>
          <a:xfrm>
            <a:off x="417084" y="194566"/>
            <a:ext cx="11358000" cy="1005059"/>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b="1">
                <a:latin typeface="Helvetica Neue"/>
                <a:ea typeface="Helvetica Neue"/>
                <a:cs typeface="Helvetica Neue"/>
                <a:sym typeface="Helvetica Neue"/>
              </a:rPr>
              <a:t>Methodology</a:t>
            </a:r>
            <a:endParaRPr sz="2800" b="1">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3700"/>
              <a:buFont typeface="Roboto Condensed"/>
              <a:buNone/>
            </a:pPr>
            <a:r>
              <a:rPr lang="en-US" sz="2400">
                <a:latin typeface="Helvetica Neue"/>
                <a:ea typeface="Helvetica Neue"/>
                <a:cs typeface="Helvetica Neue"/>
                <a:sym typeface="Helvetica Neue"/>
              </a:rPr>
              <a:t>Analyzed data</a:t>
            </a:r>
            <a:endParaRPr sz="3600">
              <a:latin typeface="Helvetica Neue"/>
              <a:ea typeface="Helvetica Neue"/>
              <a:cs typeface="Helvetica Neue"/>
              <a:sym typeface="Helvetica Neue"/>
            </a:endParaRPr>
          </a:p>
        </p:txBody>
      </p:sp>
      <p:cxnSp>
        <p:nvCxnSpPr>
          <p:cNvPr id="113" name="Google Shape;113;p2"/>
          <p:cNvCxnSpPr/>
          <p:nvPr/>
        </p:nvCxnSpPr>
        <p:spPr>
          <a:xfrm>
            <a:off x="551039" y="1199625"/>
            <a:ext cx="11076030" cy="0"/>
          </a:xfrm>
          <a:prstGeom prst="straightConnector1">
            <a:avLst/>
          </a:prstGeom>
          <a:noFill/>
          <a:ln w="19050" cap="flat" cmpd="sng">
            <a:solidFill>
              <a:schemeClr val="dk1"/>
            </a:solidFill>
            <a:prstDash val="solid"/>
            <a:miter lim="800000"/>
            <a:headEnd type="none" w="sm" len="sm"/>
            <a:tailEnd type="none" w="sm" len="sm"/>
          </a:ln>
        </p:spPr>
      </p:cxnSp>
      <p:sp>
        <p:nvSpPr>
          <p:cNvPr id="114" name="Google Shape;114;p2"/>
          <p:cNvSpPr txBox="1"/>
          <p:nvPr/>
        </p:nvSpPr>
        <p:spPr>
          <a:xfrm>
            <a:off x="479636" y="1589904"/>
            <a:ext cx="4852425" cy="2447454"/>
          </a:xfrm>
          <a:prstGeom prst="rect">
            <a:avLst/>
          </a:prstGeom>
          <a:noFill/>
          <a:ln>
            <a:noFill/>
          </a:ln>
        </p:spPr>
        <p:txBody>
          <a:bodyPr spcFirstLastPara="1" wrap="square" lIns="121875" tIns="121875" rIns="121875" bIns="121875" anchor="t" anchorCtr="0">
            <a:noAutofit/>
          </a:bodyPr>
          <a:lstStyle/>
          <a:p>
            <a:pPr marL="0" marR="0" lvl="0" indent="0" algn="l" rtl="0">
              <a:lnSpc>
                <a:spcPct val="115000"/>
              </a:lnSpc>
              <a:spcBef>
                <a:spcPts val="0"/>
              </a:spcBef>
              <a:spcAft>
                <a:spcPts val="0"/>
              </a:spcAft>
              <a:buNone/>
            </a:pPr>
            <a:r>
              <a:rPr lang="en-US" sz="1300" b="1">
                <a:solidFill>
                  <a:schemeClr val="dk1"/>
                </a:solidFill>
                <a:latin typeface="Helvetica Neue"/>
                <a:ea typeface="Helvetica Neue"/>
                <a:cs typeface="Helvetica Neue"/>
                <a:sym typeface="Helvetica Neue"/>
              </a:rPr>
              <a:t>1. CO2 emission data</a:t>
            </a:r>
            <a:endParaRPr sz="1500">
              <a:latin typeface="Helvetica Neue"/>
              <a:ea typeface="Helvetica Neue"/>
              <a:cs typeface="Helvetica Neue"/>
              <a:sym typeface="Helvetica Neue"/>
            </a:endParaRPr>
          </a:p>
          <a:p>
            <a:pPr marL="228600" marR="0" lvl="0" indent="-15875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The primary dataset used in this study is provided by Ourworldindata.org. This dataset is built upon several other datasets and processing steps (BP, EIA, Global Carbon Project, CAIT datasets).</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Features used in this study:</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i="1">
                <a:solidFill>
                  <a:schemeClr val="dk1"/>
                </a:solidFill>
                <a:latin typeface="Nanum Gothic"/>
                <a:ea typeface="Nanum Gothic"/>
                <a:cs typeface="Nanum Gothic"/>
                <a:sym typeface="Nanum Gothic"/>
              </a:rPr>
              <a:t>1. Country/Region</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i="1">
                <a:solidFill>
                  <a:schemeClr val="dk1"/>
                </a:solidFill>
                <a:latin typeface="Nanum Gothic"/>
                <a:ea typeface="Nanum Gothic"/>
                <a:cs typeface="Nanum Gothic"/>
                <a:sym typeface="Nanum Gothic"/>
              </a:rPr>
              <a:t>2. Country/Region Code</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i="1">
                <a:solidFill>
                  <a:schemeClr val="dk1"/>
                </a:solidFill>
                <a:latin typeface="Nanum Gothic"/>
                <a:ea typeface="Nanum Gothic"/>
                <a:cs typeface="Nanum Gothic"/>
                <a:sym typeface="Nanum Gothic"/>
              </a:rPr>
              <a:t>3. Year</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i="1">
                <a:solidFill>
                  <a:schemeClr val="dk1"/>
                </a:solidFill>
                <a:latin typeface="Nanum Gothic"/>
                <a:ea typeface="Nanum Gothic"/>
                <a:cs typeface="Nanum Gothic"/>
                <a:sym typeface="Nanum Gothic"/>
              </a:rPr>
              <a:t>4. Annual CO2 emissions in tonnes</a:t>
            </a:r>
            <a:endParaRPr sz="1000" i="1">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Location:  https://ourworldindata.org/grapher/annual-co2-emissions-per-country?tab=chart&amp;country=~OWID_WRL</a:t>
            </a:r>
            <a:endParaRPr>
              <a:latin typeface="Nanum Gothic"/>
              <a:ea typeface="Nanum Gothic"/>
              <a:cs typeface="Nanum Gothic"/>
              <a:sym typeface="Nanum Gothic"/>
            </a:endParaRPr>
          </a:p>
        </p:txBody>
      </p:sp>
      <p:sp>
        <p:nvSpPr>
          <p:cNvPr id="115" name="Google Shape;115;p2"/>
          <p:cNvSpPr txBox="1"/>
          <p:nvPr/>
        </p:nvSpPr>
        <p:spPr>
          <a:xfrm>
            <a:off x="5587961" y="5395250"/>
            <a:ext cx="3806700" cy="1348500"/>
          </a:xfrm>
          <a:prstGeom prst="rect">
            <a:avLst/>
          </a:prstGeom>
          <a:noFill/>
          <a:ln>
            <a:noFill/>
          </a:ln>
        </p:spPr>
        <p:txBody>
          <a:bodyPr spcFirstLastPara="1" wrap="square" lIns="121875" tIns="121875" rIns="121875" bIns="12187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1300" b="1">
                <a:solidFill>
                  <a:schemeClr val="dk1"/>
                </a:solidFill>
                <a:latin typeface="Helvetica Neue"/>
                <a:ea typeface="Helvetica Neue"/>
                <a:cs typeface="Helvetica Neue"/>
                <a:sym typeface="Helvetica Neue"/>
              </a:rPr>
              <a:t>4. Geographic Data</a:t>
            </a:r>
            <a:endParaRPr sz="1500">
              <a:latin typeface="Helvetica Neue"/>
              <a:ea typeface="Helvetica Neue"/>
              <a:cs typeface="Helvetica Neue"/>
              <a:sym typeface="Helvetica Neue"/>
            </a:endParaRPr>
          </a:p>
          <a:p>
            <a:pPr marL="0" marR="0" lvl="0" indent="0" algn="just" rtl="0">
              <a:lnSpc>
                <a:spcPct val="115000"/>
              </a:lnSpc>
              <a:spcBef>
                <a:spcPts val="0"/>
              </a:spcBef>
              <a:spcAft>
                <a:spcPts val="0"/>
              </a:spcAft>
              <a:buClr>
                <a:schemeClr val="dk1"/>
              </a:buClr>
              <a:buSzPts val="1100"/>
              <a:buFont typeface="Arial"/>
              <a:buNone/>
            </a:pPr>
            <a:endParaRPr sz="1000" b="1">
              <a:solidFill>
                <a:schemeClr val="dk1"/>
              </a:solidFill>
              <a:latin typeface="Nanum Gothic"/>
              <a:ea typeface="Nanum Gothic"/>
              <a:cs typeface="Nanum Gothic"/>
              <a:sym typeface="Nanum Gothic"/>
            </a:endParaRPr>
          </a:p>
          <a:p>
            <a:pPr marL="0" marR="0" lvl="0" indent="0" algn="just"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The fourth and final set of data which was used in this study is  countries boundary geometry for visualization purposes</a:t>
            </a:r>
            <a:endParaRPr>
              <a:latin typeface="Nanum Gothic"/>
              <a:ea typeface="Nanum Gothic"/>
              <a:cs typeface="Nanum Gothic"/>
              <a:sym typeface="Nanum Gothic"/>
            </a:endParaRPr>
          </a:p>
          <a:p>
            <a:pPr marL="0" marR="0" lvl="0" indent="0" algn="just"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Features: geometry for each country (182 lines)</a:t>
            </a:r>
            <a:endParaRPr>
              <a:latin typeface="Nanum Gothic"/>
              <a:ea typeface="Nanum Gothic"/>
              <a:cs typeface="Nanum Gothic"/>
              <a:sym typeface="Nanum Gothic"/>
            </a:endParaRPr>
          </a:p>
          <a:p>
            <a:pPr marL="0" marR="0" lvl="0" indent="0" algn="just"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Location: https://github.com/deldersveld/topojson</a:t>
            </a:r>
            <a:endParaRPr sz="1000">
              <a:solidFill>
                <a:schemeClr val="dk1"/>
              </a:solidFill>
              <a:latin typeface="Nanum Gothic"/>
              <a:ea typeface="Nanum Gothic"/>
              <a:cs typeface="Nanum Gothic"/>
              <a:sym typeface="Nanum Gothic"/>
            </a:endParaRPr>
          </a:p>
          <a:p>
            <a:pPr marL="0" marR="0" lvl="0" indent="0" algn="just" rtl="0">
              <a:lnSpc>
                <a:spcPct val="115000"/>
              </a:lnSpc>
              <a:spcBef>
                <a:spcPts val="0"/>
              </a:spcBef>
              <a:spcAft>
                <a:spcPts val="0"/>
              </a:spcAft>
              <a:buClr>
                <a:schemeClr val="dk1"/>
              </a:buClr>
              <a:buSzPts val="1100"/>
              <a:buFont typeface="Arial"/>
              <a:buNone/>
            </a:pPr>
            <a:br>
              <a:rPr lang="en-US" sz="1000">
                <a:solidFill>
                  <a:schemeClr val="dk1"/>
                </a:solidFill>
                <a:latin typeface="Nanum Gothic"/>
                <a:ea typeface="Nanum Gothic"/>
                <a:cs typeface="Nanum Gothic"/>
                <a:sym typeface="Nanum Gothic"/>
              </a:rPr>
            </a:br>
            <a:endParaRPr sz="1000">
              <a:solidFill>
                <a:schemeClr val="dk1"/>
              </a:solidFill>
              <a:latin typeface="Nanum Gothic"/>
              <a:ea typeface="Nanum Gothic"/>
              <a:cs typeface="Nanum Gothic"/>
              <a:sym typeface="Nanum Gothic"/>
            </a:endParaRPr>
          </a:p>
        </p:txBody>
      </p:sp>
      <p:sp>
        <p:nvSpPr>
          <p:cNvPr id="116" name="Google Shape;116;p2"/>
          <p:cNvSpPr/>
          <p:nvPr/>
        </p:nvSpPr>
        <p:spPr>
          <a:xfrm>
            <a:off x="12328917" y="2282520"/>
            <a:ext cx="285516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4C4C4C"/>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p:txBody>
      </p:sp>
      <p:sp>
        <p:nvSpPr>
          <p:cNvPr id="117" name="Google Shape;117;p2"/>
          <p:cNvSpPr/>
          <p:nvPr/>
        </p:nvSpPr>
        <p:spPr>
          <a:xfrm>
            <a:off x="608043" y="1320072"/>
            <a:ext cx="10959813"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Study was conducted by analyzing four sets of data : CO2 emission data, Energy Consumption data, Growth data and Geographic data.</a:t>
            </a:r>
            <a:endParaRPr sz="1000">
              <a:solidFill>
                <a:schemeClr val="dk1"/>
              </a:solidFill>
              <a:latin typeface="Nanum Gothic"/>
              <a:ea typeface="Nanum Gothic"/>
              <a:cs typeface="Nanum Gothic"/>
              <a:sym typeface="Nanum Gothic"/>
            </a:endParaRPr>
          </a:p>
        </p:txBody>
      </p:sp>
      <p:sp>
        <p:nvSpPr>
          <p:cNvPr id="118" name="Google Shape;118;p2"/>
          <p:cNvSpPr txBox="1"/>
          <p:nvPr/>
        </p:nvSpPr>
        <p:spPr>
          <a:xfrm>
            <a:off x="9519779" y="1678745"/>
            <a:ext cx="2380437" cy="4007572"/>
          </a:xfrm>
          <a:prstGeom prst="rect">
            <a:avLst/>
          </a:prstGeom>
          <a:noFill/>
          <a:ln>
            <a:noFill/>
          </a:ln>
        </p:spPr>
        <p:txBody>
          <a:bodyPr spcFirstLastPara="1" wrap="square" lIns="121875" tIns="121875" rIns="121875" bIns="12187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300" b="1">
                <a:solidFill>
                  <a:schemeClr val="dk1"/>
                </a:solidFill>
                <a:latin typeface="Helvetica Neue"/>
                <a:ea typeface="Helvetica Neue"/>
                <a:cs typeface="Helvetica Neue"/>
                <a:sym typeface="Helvetica Neue"/>
              </a:rPr>
              <a:t>5. Methodology</a:t>
            </a:r>
            <a:endParaRPr sz="1500">
              <a:latin typeface="Helvetica Neue"/>
              <a:ea typeface="Helvetica Neue"/>
              <a:cs typeface="Helvetica Neue"/>
              <a:sym typeface="Helvetica Neue"/>
            </a:endParaRPr>
          </a:p>
          <a:p>
            <a:pPr marL="0" marR="0" lvl="0" indent="0" algn="l" rtl="0">
              <a:lnSpc>
                <a:spcPct val="115000"/>
              </a:lnSpc>
              <a:spcBef>
                <a:spcPts val="0"/>
              </a:spcBef>
              <a:spcAft>
                <a:spcPts val="0"/>
              </a:spcAft>
              <a:buClr>
                <a:schemeClr val="dk1"/>
              </a:buClr>
              <a:buSzPts val="1100"/>
              <a:buFont typeface="Arial"/>
              <a:buNone/>
            </a:pPr>
            <a:endParaRPr sz="1000" b="1">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All the data was loaded and formatted in Python. Key steps: </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1) checking datasets using pandas: 2) Removing NaN values. Next step included merging all datasets into one Dataframe file through the country code, using pandas pd.merge function. All other analyses, described in this report were done based on the merged dataset in Python, using Numpy, Pandas and Altair libraries.</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228600" marR="0" lvl="0" indent="-228600" algn="just" rtl="0">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Loading data</a:t>
            </a:r>
            <a:endParaRPr>
              <a:latin typeface="Nanum Gothic"/>
              <a:ea typeface="Nanum Gothic"/>
              <a:cs typeface="Nanum Gothic"/>
              <a:sym typeface="Nanum Gothic"/>
            </a:endParaRPr>
          </a:p>
          <a:p>
            <a:pPr marL="228600" marR="0" lvl="0" indent="-228600" algn="just" rtl="0">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Data QC</a:t>
            </a:r>
            <a:endParaRPr>
              <a:latin typeface="Nanum Gothic"/>
              <a:ea typeface="Nanum Gothic"/>
              <a:cs typeface="Nanum Gothic"/>
              <a:sym typeface="Nanum Gothic"/>
            </a:endParaRPr>
          </a:p>
          <a:p>
            <a:pPr marL="228600" marR="0" lvl="0" indent="-228600" algn="just" rtl="0">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Data filtering</a:t>
            </a:r>
            <a:endParaRPr>
              <a:latin typeface="Nanum Gothic"/>
              <a:ea typeface="Nanum Gothic"/>
              <a:cs typeface="Nanum Gothic"/>
              <a:sym typeface="Nanum Gothic"/>
            </a:endParaRPr>
          </a:p>
          <a:p>
            <a:pPr marL="228600" marR="0" lvl="0" indent="-228600" algn="just" rtl="0">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Feature selection</a:t>
            </a:r>
            <a:endParaRPr>
              <a:latin typeface="Nanum Gothic"/>
              <a:ea typeface="Nanum Gothic"/>
              <a:cs typeface="Nanum Gothic"/>
              <a:sym typeface="Nanum Gothic"/>
            </a:endParaRPr>
          </a:p>
          <a:p>
            <a:pPr marL="228600" marR="0" lvl="0" indent="-228600" algn="just" rtl="0">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Datasets merging</a:t>
            </a:r>
            <a:endParaRPr>
              <a:latin typeface="Nanum Gothic"/>
              <a:ea typeface="Nanum Gothic"/>
              <a:cs typeface="Nanum Gothic"/>
              <a:sym typeface="Nanum Gothic"/>
            </a:endParaRPr>
          </a:p>
          <a:p>
            <a:pPr marL="228600" marR="0" lvl="0" indent="-228600" algn="just" rtl="0">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Analyses</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0" marR="0" lvl="0" indent="0" algn="just" rtl="0">
              <a:lnSpc>
                <a:spcPct val="115000"/>
              </a:lnSpc>
              <a:spcBef>
                <a:spcPts val="0"/>
              </a:spcBef>
              <a:spcAft>
                <a:spcPts val="0"/>
              </a:spcAft>
              <a:buClr>
                <a:schemeClr val="dk1"/>
              </a:buClr>
              <a:buSzPts val="1100"/>
              <a:buFont typeface="Arial"/>
              <a:buNone/>
            </a:pPr>
            <a:br>
              <a:rPr lang="en-US" sz="1000">
                <a:solidFill>
                  <a:schemeClr val="dk1"/>
                </a:solidFill>
                <a:latin typeface="Nanum Gothic"/>
                <a:ea typeface="Nanum Gothic"/>
                <a:cs typeface="Nanum Gothic"/>
                <a:sym typeface="Nanum Gothic"/>
              </a:rPr>
            </a:br>
            <a:endParaRPr sz="1000">
              <a:solidFill>
                <a:schemeClr val="dk1"/>
              </a:solidFill>
              <a:latin typeface="Nanum Gothic"/>
              <a:ea typeface="Nanum Gothic"/>
              <a:cs typeface="Nanum Gothic"/>
              <a:sym typeface="Nanum Gothic"/>
            </a:endParaRPr>
          </a:p>
        </p:txBody>
      </p:sp>
      <p:sp>
        <p:nvSpPr>
          <p:cNvPr id="119" name="Google Shape;119;p2"/>
          <p:cNvSpPr txBox="1"/>
          <p:nvPr/>
        </p:nvSpPr>
        <p:spPr>
          <a:xfrm>
            <a:off x="5645450" y="1573999"/>
            <a:ext cx="3813600" cy="1005000"/>
          </a:xfrm>
          <a:prstGeom prst="rect">
            <a:avLst/>
          </a:prstGeom>
          <a:noFill/>
          <a:ln>
            <a:noFill/>
          </a:ln>
        </p:spPr>
        <p:txBody>
          <a:bodyPr spcFirstLastPara="1" wrap="square" lIns="121875" tIns="121875" rIns="121875" bIns="12187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000" i="1">
                <a:solidFill>
                  <a:schemeClr val="dk1"/>
                </a:solidFill>
                <a:latin typeface="Nanum Gothic"/>
                <a:ea typeface="Nanum Gothic"/>
                <a:cs typeface="Nanum Gothic"/>
                <a:sym typeface="Nanum Gothic"/>
              </a:rPr>
              <a:t>8. Renewables_share_energy - Share of primary energy consumption (renewables)</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Location: https://www.kaggle.com/datasets/pralabhpoudel/world-energy-consumption</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br>
              <a:rPr lang="en-US" sz="1000">
                <a:solidFill>
                  <a:schemeClr val="dk1"/>
                </a:solidFill>
                <a:latin typeface="Nanum Gothic"/>
                <a:ea typeface="Nanum Gothic"/>
                <a:cs typeface="Nanum Gothic"/>
                <a:sym typeface="Nanum Gothic"/>
              </a:rPr>
            </a:br>
            <a:endParaRPr sz="1000">
              <a:solidFill>
                <a:schemeClr val="dk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3" descr="Grey Clouds Png, Transparent Png - kindpng"/>
          <p:cNvPicPr preferRelativeResize="0"/>
          <p:nvPr/>
        </p:nvPicPr>
        <p:blipFill rotWithShape="1">
          <a:blip r:embed="rId3">
            <a:alphaModFix/>
          </a:blip>
          <a:srcRect/>
          <a:stretch/>
        </p:blipFill>
        <p:spPr>
          <a:xfrm>
            <a:off x="9643621" y="3423"/>
            <a:ext cx="2548379" cy="1200108"/>
          </a:xfrm>
          <a:prstGeom prst="rect">
            <a:avLst/>
          </a:prstGeom>
          <a:noFill/>
          <a:ln>
            <a:noFill/>
          </a:ln>
        </p:spPr>
      </p:pic>
      <p:sp>
        <p:nvSpPr>
          <p:cNvPr id="125" name="Google Shape;125;p3"/>
          <p:cNvSpPr/>
          <p:nvPr/>
        </p:nvSpPr>
        <p:spPr>
          <a:xfrm>
            <a:off x="417083" y="1606856"/>
            <a:ext cx="5582251" cy="5036883"/>
          </a:xfrm>
          <a:prstGeom prst="roundRect">
            <a:avLst>
              <a:gd name="adj" fmla="val 5136"/>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00" b="1">
              <a:solidFill>
                <a:schemeClr val="dk1"/>
              </a:solidFill>
              <a:latin typeface="Helvetica Neue"/>
              <a:ea typeface="Helvetica Neue"/>
              <a:cs typeface="Helvetica Neue"/>
              <a:sym typeface="Helvetica Neue"/>
            </a:endParaRPr>
          </a:p>
        </p:txBody>
      </p:sp>
      <p:sp>
        <p:nvSpPr>
          <p:cNvPr id="126" name="Google Shape;126;p3"/>
          <p:cNvSpPr txBox="1">
            <a:spLocks noGrp="1"/>
          </p:cNvSpPr>
          <p:nvPr>
            <p:ph type="title"/>
          </p:nvPr>
        </p:nvSpPr>
        <p:spPr>
          <a:xfrm>
            <a:off x="417084" y="194566"/>
            <a:ext cx="11358000" cy="1005059"/>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b="1">
                <a:latin typeface="Helvetica Neue"/>
                <a:ea typeface="Helvetica Neue"/>
                <a:cs typeface="Helvetica Neue"/>
                <a:sym typeface="Helvetica Neue"/>
              </a:rPr>
              <a:t>Methodology</a:t>
            </a:r>
            <a:endParaRPr sz="2800" b="1">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3700"/>
              <a:buFont typeface="Roboto Condensed"/>
              <a:buNone/>
            </a:pPr>
            <a:r>
              <a:rPr lang="en-US" sz="2400">
                <a:latin typeface="Helvetica Neue"/>
                <a:ea typeface="Helvetica Neue"/>
                <a:cs typeface="Helvetica Neue"/>
                <a:sym typeface="Helvetica Neue"/>
              </a:rPr>
              <a:t>Data Manipulation</a:t>
            </a:r>
            <a:endParaRPr sz="3600">
              <a:latin typeface="Helvetica Neue"/>
              <a:ea typeface="Helvetica Neue"/>
              <a:cs typeface="Helvetica Neue"/>
              <a:sym typeface="Helvetica Neue"/>
            </a:endParaRPr>
          </a:p>
        </p:txBody>
      </p:sp>
      <p:cxnSp>
        <p:nvCxnSpPr>
          <p:cNvPr id="127" name="Google Shape;127;p3"/>
          <p:cNvCxnSpPr/>
          <p:nvPr/>
        </p:nvCxnSpPr>
        <p:spPr>
          <a:xfrm>
            <a:off x="551039" y="1199625"/>
            <a:ext cx="11076030" cy="0"/>
          </a:xfrm>
          <a:prstGeom prst="straightConnector1">
            <a:avLst/>
          </a:prstGeom>
          <a:noFill/>
          <a:ln w="19050" cap="flat" cmpd="sng">
            <a:solidFill>
              <a:schemeClr val="dk1"/>
            </a:solidFill>
            <a:prstDash val="solid"/>
            <a:miter lim="800000"/>
            <a:headEnd type="none" w="sm" len="sm"/>
            <a:tailEnd type="none" w="sm" len="sm"/>
          </a:ln>
        </p:spPr>
      </p:cxnSp>
      <p:sp>
        <p:nvSpPr>
          <p:cNvPr id="128" name="Google Shape;128;p3"/>
          <p:cNvSpPr txBox="1"/>
          <p:nvPr/>
        </p:nvSpPr>
        <p:spPr>
          <a:xfrm>
            <a:off x="598817" y="3328830"/>
            <a:ext cx="18780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Helvetica Neue"/>
                <a:ea typeface="Helvetica Neue"/>
                <a:cs typeface="Helvetica Neue"/>
                <a:sym typeface="Helvetica Neue"/>
              </a:rPr>
              <a:t>1.2 Melting</a:t>
            </a:r>
            <a:endParaRPr sz="1200">
              <a:solidFill>
                <a:schemeClr val="dk1"/>
              </a:solidFill>
              <a:latin typeface="Helvetica Neue"/>
              <a:ea typeface="Helvetica Neue"/>
              <a:cs typeface="Helvetica Neue"/>
              <a:sym typeface="Helvetica Neue"/>
            </a:endParaRPr>
          </a:p>
        </p:txBody>
      </p:sp>
      <p:sp>
        <p:nvSpPr>
          <p:cNvPr id="129" name="Google Shape;129;p3"/>
          <p:cNvSpPr txBox="1"/>
          <p:nvPr/>
        </p:nvSpPr>
        <p:spPr>
          <a:xfrm>
            <a:off x="598829" y="1874379"/>
            <a:ext cx="18780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Helvetica Neue"/>
                <a:ea typeface="Helvetica Neue"/>
                <a:cs typeface="Helvetica Neue"/>
                <a:sym typeface="Helvetica Neue"/>
              </a:rPr>
              <a:t>1.1 Filtering</a:t>
            </a:r>
            <a:endParaRPr sz="1200">
              <a:solidFill>
                <a:schemeClr val="dk1"/>
              </a:solidFill>
              <a:latin typeface="Helvetica Neue"/>
              <a:ea typeface="Helvetica Neue"/>
              <a:cs typeface="Helvetica Neue"/>
              <a:sym typeface="Helvetica Neue"/>
            </a:endParaRPr>
          </a:p>
        </p:txBody>
      </p:sp>
      <p:sp>
        <p:nvSpPr>
          <p:cNvPr id="130" name="Google Shape;130;p3"/>
          <p:cNvSpPr txBox="1"/>
          <p:nvPr/>
        </p:nvSpPr>
        <p:spPr>
          <a:xfrm>
            <a:off x="603667" y="5034568"/>
            <a:ext cx="18780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Helvetica Neue"/>
                <a:ea typeface="Helvetica Neue"/>
                <a:cs typeface="Helvetica Neue"/>
                <a:sym typeface="Helvetica Neue"/>
              </a:rPr>
              <a:t>1.3 Merging</a:t>
            </a:r>
            <a:endParaRPr sz="1200">
              <a:solidFill>
                <a:schemeClr val="dk1"/>
              </a:solidFill>
              <a:latin typeface="Helvetica Neue"/>
              <a:ea typeface="Helvetica Neue"/>
              <a:cs typeface="Helvetica Neue"/>
              <a:sym typeface="Helvetica Neue"/>
            </a:endParaRPr>
          </a:p>
        </p:txBody>
      </p:sp>
      <p:sp>
        <p:nvSpPr>
          <p:cNvPr id="131" name="Google Shape;131;p3"/>
          <p:cNvSpPr txBox="1"/>
          <p:nvPr/>
        </p:nvSpPr>
        <p:spPr>
          <a:xfrm>
            <a:off x="582175" y="2135900"/>
            <a:ext cx="2068500" cy="1169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Since there were lots of missing data before 1990, we decided to filter out them using pandas library. We also filtered out unnecessary entities such as small islands or European Unions.  </a:t>
            </a:r>
            <a:endParaRPr sz="1000">
              <a:solidFill>
                <a:schemeClr val="dk1"/>
              </a:solidFill>
              <a:latin typeface="Nanum Gothic"/>
              <a:ea typeface="Nanum Gothic"/>
              <a:cs typeface="Nanum Gothic"/>
              <a:sym typeface="Nanum Gothic"/>
            </a:endParaRPr>
          </a:p>
        </p:txBody>
      </p:sp>
      <p:sp>
        <p:nvSpPr>
          <p:cNvPr id="132" name="Google Shape;132;p3"/>
          <p:cNvSpPr txBox="1"/>
          <p:nvPr/>
        </p:nvSpPr>
        <p:spPr>
          <a:xfrm>
            <a:off x="557125" y="3634288"/>
            <a:ext cx="20685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To visualize the data efficiently, we needed to convert original data columns for each single year into the rows. To do that, we used pandas dataframe and ‘melt’ function.</a:t>
            </a:r>
            <a:endParaRPr>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We applied this function to every necessary datasets.</a:t>
            </a:r>
            <a:endParaRPr sz="1000">
              <a:solidFill>
                <a:schemeClr val="dk1"/>
              </a:solidFill>
              <a:latin typeface="Nanum Gothic"/>
              <a:ea typeface="Nanum Gothic"/>
              <a:cs typeface="Nanum Gothic"/>
              <a:sym typeface="Nanum Gothic"/>
            </a:endParaRPr>
          </a:p>
        </p:txBody>
      </p:sp>
      <p:sp>
        <p:nvSpPr>
          <p:cNvPr id="133" name="Google Shape;133;p3"/>
          <p:cNvSpPr/>
          <p:nvPr/>
        </p:nvSpPr>
        <p:spPr>
          <a:xfrm>
            <a:off x="6622750" y="1893075"/>
            <a:ext cx="4992900" cy="1341600"/>
          </a:xfrm>
          <a:prstGeom prst="roundRect">
            <a:avLst>
              <a:gd name="adj" fmla="val 5136"/>
            </a:avLst>
          </a:prstGeom>
          <a:solidFill>
            <a:schemeClr val="accent1">
              <a:alpha val="4705"/>
            </a:schemeClr>
          </a:solidFill>
          <a:ln w="12700" cap="flat" cmpd="sng">
            <a:solidFill>
              <a:srgbClr val="31538F">
                <a:alpha val="4705"/>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134" name="Google Shape;134;p3"/>
          <p:cNvSpPr/>
          <p:nvPr/>
        </p:nvSpPr>
        <p:spPr>
          <a:xfrm>
            <a:off x="6622742" y="3468496"/>
            <a:ext cx="4992900" cy="1383900"/>
          </a:xfrm>
          <a:prstGeom prst="roundRect">
            <a:avLst>
              <a:gd name="adj" fmla="val 5136"/>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00" b="1">
              <a:solidFill>
                <a:schemeClr val="dk1"/>
              </a:solidFill>
              <a:latin typeface="Helvetica Neue"/>
              <a:ea typeface="Helvetica Neue"/>
              <a:cs typeface="Helvetica Neue"/>
              <a:sym typeface="Helvetica Neue"/>
            </a:endParaRPr>
          </a:p>
        </p:txBody>
      </p:sp>
      <p:sp>
        <p:nvSpPr>
          <p:cNvPr id="135" name="Google Shape;135;p3"/>
          <p:cNvSpPr/>
          <p:nvPr/>
        </p:nvSpPr>
        <p:spPr>
          <a:xfrm>
            <a:off x="6622750" y="5160325"/>
            <a:ext cx="4992900" cy="1449600"/>
          </a:xfrm>
          <a:prstGeom prst="roundRect">
            <a:avLst>
              <a:gd name="adj" fmla="val 5136"/>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00" b="1">
              <a:solidFill>
                <a:schemeClr val="dk1"/>
              </a:solidFill>
              <a:latin typeface="Helvetica Neue"/>
              <a:ea typeface="Helvetica Neue"/>
              <a:cs typeface="Helvetica Neue"/>
              <a:sym typeface="Helvetica Neue"/>
            </a:endParaRPr>
          </a:p>
        </p:txBody>
      </p:sp>
      <p:cxnSp>
        <p:nvCxnSpPr>
          <p:cNvPr id="136" name="Google Shape;136;p3"/>
          <p:cNvCxnSpPr>
            <a:stCxn id="125" idx="3"/>
            <a:endCxn id="133" idx="1"/>
          </p:cNvCxnSpPr>
          <p:nvPr/>
        </p:nvCxnSpPr>
        <p:spPr>
          <a:xfrm rot="10800000" flipH="1">
            <a:off x="5999334" y="2563798"/>
            <a:ext cx="623400" cy="1561500"/>
          </a:xfrm>
          <a:prstGeom prst="bentConnector3">
            <a:avLst>
              <a:gd name="adj1" fmla="val 50001"/>
            </a:avLst>
          </a:prstGeom>
          <a:noFill/>
          <a:ln w="9525" cap="flat" cmpd="sng">
            <a:solidFill>
              <a:schemeClr val="accent2"/>
            </a:solidFill>
            <a:prstDash val="solid"/>
            <a:round/>
            <a:headEnd type="oval" w="sm" len="sm"/>
            <a:tailEnd type="oval" w="sm" len="sm"/>
          </a:ln>
        </p:spPr>
      </p:cxnSp>
      <p:cxnSp>
        <p:nvCxnSpPr>
          <p:cNvPr id="137" name="Google Shape;137;p3"/>
          <p:cNvCxnSpPr>
            <a:stCxn id="125" idx="3"/>
            <a:endCxn id="135" idx="1"/>
          </p:cNvCxnSpPr>
          <p:nvPr/>
        </p:nvCxnSpPr>
        <p:spPr>
          <a:xfrm>
            <a:off x="5999334" y="4125298"/>
            <a:ext cx="623400" cy="1759800"/>
          </a:xfrm>
          <a:prstGeom prst="bentConnector3">
            <a:avLst>
              <a:gd name="adj1" fmla="val 50001"/>
            </a:avLst>
          </a:prstGeom>
          <a:noFill/>
          <a:ln w="9525" cap="flat" cmpd="sng">
            <a:solidFill>
              <a:schemeClr val="accent2"/>
            </a:solidFill>
            <a:prstDash val="solid"/>
            <a:miter lim="800000"/>
            <a:headEnd type="oval" w="med" len="med"/>
            <a:tailEnd type="oval" w="med" len="med"/>
          </a:ln>
        </p:spPr>
      </p:cxnSp>
      <p:cxnSp>
        <p:nvCxnSpPr>
          <p:cNvPr id="138" name="Google Shape;138;p3"/>
          <p:cNvCxnSpPr>
            <a:stCxn id="125" idx="3"/>
            <a:endCxn id="134" idx="1"/>
          </p:cNvCxnSpPr>
          <p:nvPr/>
        </p:nvCxnSpPr>
        <p:spPr>
          <a:xfrm>
            <a:off x="5999334" y="4125298"/>
            <a:ext cx="623400" cy="35100"/>
          </a:xfrm>
          <a:prstGeom prst="bentConnector3">
            <a:avLst>
              <a:gd name="adj1" fmla="val 50001"/>
            </a:avLst>
          </a:prstGeom>
          <a:noFill/>
          <a:ln w="9525" cap="flat" cmpd="sng">
            <a:solidFill>
              <a:schemeClr val="accent2"/>
            </a:solidFill>
            <a:prstDash val="solid"/>
            <a:miter lim="800000"/>
            <a:headEnd type="oval" w="med" len="med"/>
            <a:tailEnd type="oval" w="med" len="med"/>
          </a:ln>
        </p:spPr>
      </p:cxnSp>
      <p:sp>
        <p:nvSpPr>
          <p:cNvPr id="139" name="Google Shape;139;p3"/>
          <p:cNvSpPr txBox="1"/>
          <p:nvPr/>
        </p:nvSpPr>
        <p:spPr>
          <a:xfrm>
            <a:off x="1764861" y="1398496"/>
            <a:ext cx="2917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Helvetica Neue"/>
                <a:ea typeface="Helvetica Neue"/>
                <a:cs typeface="Helvetica Neue"/>
                <a:sym typeface="Helvetica Neue"/>
              </a:rPr>
              <a:t>1. Creating Common Merged Dataset</a:t>
            </a:r>
            <a:endParaRPr sz="1200">
              <a:solidFill>
                <a:schemeClr val="dk1"/>
              </a:solidFill>
              <a:latin typeface="Helvetica Neue"/>
              <a:ea typeface="Helvetica Neue"/>
              <a:cs typeface="Helvetica Neue"/>
              <a:sym typeface="Helvetica Neue"/>
            </a:endParaRPr>
          </a:p>
        </p:txBody>
      </p:sp>
      <p:sp>
        <p:nvSpPr>
          <p:cNvPr id="140" name="Google Shape;140;p3"/>
          <p:cNvSpPr txBox="1"/>
          <p:nvPr/>
        </p:nvSpPr>
        <p:spPr>
          <a:xfrm>
            <a:off x="7755637" y="1632540"/>
            <a:ext cx="2593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Helvetica Neue"/>
                <a:ea typeface="Helvetica Neue"/>
                <a:cs typeface="Helvetica Neue"/>
                <a:sym typeface="Helvetica Neue"/>
              </a:rPr>
              <a:t>2a. For Worldwide Level Analysis</a:t>
            </a:r>
            <a:endParaRPr sz="1200" b="1">
              <a:solidFill>
                <a:schemeClr val="dk1"/>
              </a:solidFill>
              <a:latin typeface="Helvetica Neue"/>
              <a:ea typeface="Helvetica Neue"/>
              <a:cs typeface="Helvetica Neue"/>
              <a:sym typeface="Helvetica Neue"/>
            </a:endParaRPr>
          </a:p>
        </p:txBody>
      </p:sp>
      <p:sp>
        <p:nvSpPr>
          <p:cNvPr id="141" name="Google Shape;141;p3"/>
          <p:cNvSpPr txBox="1"/>
          <p:nvPr/>
        </p:nvSpPr>
        <p:spPr>
          <a:xfrm>
            <a:off x="7755633" y="4954661"/>
            <a:ext cx="2484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Helvetica Neue"/>
                <a:ea typeface="Helvetica Neue"/>
                <a:cs typeface="Helvetica Neue"/>
                <a:sym typeface="Helvetica Neue"/>
              </a:rPr>
              <a:t>2c. For Country-Focus Analysis</a:t>
            </a:r>
            <a:endParaRPr sz="1200" b="1">
              <a:solidFill>
                <a:schemeClr val="dk1"/>
              </a:solidFill>
              <a:latin typeface="Helvetica Neue"/>
              <a:ea typeface="Helvetica Neue"/>
              <a:cs typeface="Helvetica Neue"/>
              <a:sym typeface="Helvetica Neue"/>
            </a:endParaRPr>
          </a:p>
        </p:txBody>
      </p:sp>
      <p:graphicFrame>
        <p:nvGraphicFramePr>
          <p:cNvPr id="142" name="Google Shape;142;p3"/>
          <p:cNvGraphicFramePr/>
          <p:nvPr/>
        </p:nvGraphicFramePr>
        <p:xfrm>
          <a:off x="2743535" y="2277362"/>
          <a:ext cx="3000000" cy="3000000"/>
        </p:xfrm>
        <a:graphic>
          <a:graphicData uri="http://schemas.openxmlformats.org/drawingml/2006/table">
            <a:tbl>
              <a:tblPr firstRow="1" bandRow="1">
                <a:noFill/>
                <a:tableStyleId>{E2A9ADB6-CEFE-4842-A176-988AF421DDEC}</a:tableStyleId>
              </a:tblPr>
              <a:tblGrid>
                <a:gridCol w="617675">
                  <a:extLst>
                    <a:ext uri="{9D8B030D-6E8A-4147-A177-3AD203B41FA5}">
                      <a16:colId xmlns:a16="http://schemas.microsoft.com/office/drawing/2014/main" val="20000"/>
                    </a:ext>
                  </a:extLst>
                </a:gridCol>
                <a:gridCol w="482850">
                  <a:extLst>
                    <a:ext uri="{9D8B030D-6E8A-4147-A177-3AD203B41FA5}">
                      <a16:colId xmlns:a16="http://schemas.microsoft.com/office/drawing/2014/main" val="20001"/>
                    </a:ext>
                  </a:extLst>
                </a:gridCol>
                <a:gridCol w="238125">
                  <a:extLst>
                    <a:ext uri="{9D8B030D-6E8A-4147-A177-3AD203B41FA5}">
                      <a16:colId xmlns:a16="http://schemas.microsoft.com/office/drawing/2014/main" val="20002"/>
                    </a:ext>
                  </a:extLst>
                </a:gridCol>
              </a:tblGrid>
              <a:tr h="153900">
                <a:tc>
                  <a:txBody>
                    <a:bodyPr/>
                    <a:lstStyle/>
                    <a:p>
                      <a:pPr marL="0" marR="0" lvl="0" indent="0" algn="l" rtl="0">
                        <a:spcBef>
                          <a:spcPts val="0"/>
                        </a:spcBef>
                        <a:spcAft>
                          <a:spcPts val="0"/>
                        </a:spcAft>
                        <a:buNone/>
                      </a:pPr>
                      <a:r>
                        <a:rPr lang="en-US" sz="1000" u="none" strike="noStrike" cap="none"/>
                        <a:t>Country</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Year</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extLst>
                  <a:ext uri="{0D108BD9-81ED-4DB2-BD59-A6C34878D82A}">
                    <a16:rowId xmlns:a16="http://schemas.microsoft.com/office/drawing/2014/main" val="10000"/>
                  </a:ext>
                </a:extLst>
              </a:tr>
              <a:tr h="153900">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1960</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1"/>
                  </a:ext>
                </a:extLst>
              </a:tr>
              <a:tr h="153900">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2"/>
                  </a:ext>
                </a:extLst>
              </a:tr>
              <a:tr h="153900">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2020</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143" name="Google Shape;143;p3"/>
          <p:cNvGraphicFramePr/>
          <p:nvPr/>
        </p:nvGraphicFramePr>
        <p:xfrm>
          <a:off x="4293527" y="2277362"/>
          <a:ext cx="3000000" cy="3000000"/>
        </p:xfrm>
        <a:graphic>
          <a:graphicData uri="http://schemas.openxmlformats.org/drawingml/2006/table">
            <a:tbl>
              <a:tblPr firstRow="1" bandRow="1">
                <a:noFill/>
                <a:tableStyleId>{E2A9ADB6-CEFE-4842-A176-988AF421DDEC}</a:tableStyleId>
              </a:tblPr>
              <a:tblGrid>
                <a:gridCol w="617675">
                  <a:extLst>
                    <a:ext uri="{9D8B030D-6E8A-4147-A177-3AD203B41FA5}">
                      <a16:colId xmlns:a16="http://schemas.microsoft.com/office/drawing/2014/main" val="20000"/>
                    </a:ext>
                  </a:extLst>
                </a:gridCol>
                <a:gridCol w="483575">
                  <a:extLst>
                    <a:ext uri="{9D8B030D-6E8A-4147-A177-3AD203B41FA5}">
                      <a16:colId xmlns:a16="http://schemas.microsoft.com/office/drawing/2014/main" val="20001"/>
                    </a:ext>
                  </a:extLst>
                </a:gridCol>
                <a:gridCol w="237400">
                  <a:extLst>
                    <a:ext uri="{9D8B030D-6E8A-4147-A177-3AD203B41FA5}">
                      <a16:colId xmlns:a16="http://schemas.microsoft.com/office/drawing/2014/main" val="20002"/>
                    </a:ext>
                  </a:extLst>
                </a:gridCol>
              </a:tblGrid>
              <a:tr h="153900">
                <a:tc>
                  <a:txBody>
                    <a:bodyPr/>
                    <a:lstStyle/>
                    <a:p>
                      <a:pPr marL="0" marR="0" lvl="0" indent="0" algn="l" rtl="0">
                        <a:spcBef>
                          <a:spcPts val="0"/>
                        </a:spcBef>
                        <a:spcAft>
                          <a:spcPts val="0"/>
                        </a:spcAft>
                        <a:buNone/>
                      </a:pPr>
                      <a:r>
                        <a:rPr lang="en-US" sz="1000" u="none" strike="noStrike" cap="none"/>
                        <a:t>Country</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Year</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extLst>
                  <a:ext uri="{0D108BD9-81ED-4DB2-BD59-A6C34878D82A}">
                    <a16:rowId xmlns:a16="http://schemas.microsoft.com/office/drawing/2014/main" val="10000"/>
                  </a:ext>
                </a:extLst>
              </a:tr>
              <a:tr h="153900">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1989</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1"/>
                  </a:ext>
                </a:extLst>
              </a:tr>
              <a:tr h="153900">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2"/>
                  </a:ext>
                </a:extLst>
              </a:tr>
              <a:tr h="153900">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2020</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144" name="Google Shape;144;p3"/>
          <p:cNvSpPr txBox="1"/>
          <p:nvPr/>
        </p:nvSpPr>
        <p:spPr>
          <a:xfrm>
            <a:off x="3287707" y="1945058"/>
            <a:ext cx="17601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df = df[df[‘Year’] &gt;= 1989]</a:t>
            </a:r>
            <a:endParaRPr sz="1000" b="1">
              <a:solidFill>
                <a:schemeClr val="dk1"/>
              </a:solidFill>
              <a:latin typeface="Helvetica Neue"/>
              <a:ea typeface="Helvetica Neue"/>
              <a:cs typeface="Helvetica Neue"/>
              <a:sym typeface="Helvetica Neue"/>
            </a:endParaRPr>
          </a:p>
        </p:txBody>
      </p:sp>
      <p:graphicFrame>
        <p:nvGraphicFramePr>
          <p:cNvPr id="145" name="Google Shape;145;p3"/>
          <p:cNvGraphicFramePr/>
          <p:nvPr/>
        </p:nvGraphicFramePr>
        <p:xfrm>
          <a:off x="2565647" y="3995806"/>
          <a:ext cx="3000000" cy="3000000"/>
        </p:xfrm>
        <a:graphic>
          <a:graphicData uri="http://schemas.openxmlformats.org/drawingml/2006/table">
            <a:tbl>
              <a:tblPr firstRow="1" bandRow="1">
                <a:noFill/>
                <a:tableStyleId>{E2A9ADB6-CEFE-4842-A176-988AF421DDEC}</a:tableStyleId>
              </a:tblPr>
              <a:tblGrid>
                <a:gridCol w="604275">
                  <a:extLst>
                    <a:ext uri="{9D8B030D-6E8A-4147-A177-3AD203B41FA5}">
                      <a16:colId xmlns:a16="http://schemas.microsoft.com/office/drawing/2014/main" val="20000"/>
                    </a:ext>
                  </a:extLst>
                </a:gridCol>
                <a:gridCol w="461575">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484900">
                  <a:extLst>
                    <a:ext uri="{9D8B030D-6E8A-4147-A177-3AD203B41FA5}">
                      <a16:colId xmlns:a16="http://schemas.microsoft.com/office/drawing/2014/main" val="20003"/>
                    </a:ext>
                  </a:extLst>
                </a:gridCol>
              </a:tblGrid>
              <a:tr h="258175">
                <a:tc>
                  <a:txBody>
                    <a:bodyPr/>
                    <a:lstStyle/>
                    <a:p>
                      <a:pPr marL="0" marR="0" lvl="0" indent="0" algn="l" rtl="0">
                        <a:spcBef>
                          <a:spcPts val="0"/>
                        </a:spcBef>
                        <a:spcAft>
                          <a:spcPts val="0"/>
                        </a:spcAft>
                        <a:buNone/>
                      </a:pPr>
                      <a:r>
                        <a:rPr lang="en-US" sz="1000" u="none" strike="noStrike" cap="none"/>
                        <a:t>Country</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1960</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r>
                        <a:rPr lang="en-US" sz="1000" u="none" strike="noStrike" cap="none"/>
                        <a:t>2020</a:t>
                      </a:r>
                      <a:endParaRPr sz="1000" u="none" strike="noStrike" cap="none"/>
                    </a:p>
                  </a:txBody>
                  <a:tcPr marL="91450" marR="91450" marT="45725" marB="45725"/>
                </a:tc>
                <a:extLst>
                  <a:ext uri="{0D108BD9-81ED-4DB2-BD59-A6C34878D82A}">
                    <a16:rowId xmlns:a16="http://schemas.microsoft.com/office/drawing/2014/main" val="10000"/>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1"/>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146" name="Google Shape;146;p3"/>
          <p:cNvGraphicFramePr/>
          <p:nvPr/>
        </p:nvGraphicFramePr>
        <p:xfrm>
          <a:off x="4415922" y="3994746"/>
          <a:ext cx="3000000" cy="3000000"/>
        </p:xfrm>
        <a:graphic>
          <a:graphicData uri="http://schemas.openxmlformats.org/drawingml/2006/table">
            <a:tbl>
              <a:tblPr firstRow="1" bandRow="1">
                <a:noFill/>
                <a:tableStyleId>{E2A9ADB6-CEFE-4842-A176-988AF421DDEC}</a:tableStyleId>
              </a:tblPr>
              <a:tblGrid>
                <a:gridCol w="582200">
                  <a:extLst>
                    <a:ext uri="{9D8B030D-6E8A-4147-A177-3AD203B41FA5}">
                      <a16:colId xmlns:a16="http://schemas.microsoft.com/office/drawing/2014/main" val="20000"/>
                    </a:ext>
                  </a:extLst>
                </a:gridCol>
                <a:gridCol w="523850">
                  <a:extLst>
                    <a:ext uri="{9D8B030D-6E8A-4147-A177-3AD203B41FA5}">
                      <a16:colId xmlns:a16="http://schemas.microsoft.com/office/drawing/2014/main" val="20001"/>
                    </a:ext>
                  </a:extLst>
                </a:gridCol>
                <a:gridCol w="423300">
                  <a:extLst>
                    <a:ext uri="{9D8B030D-6E8A-4147-A177-3AD203B41FA5}">
                      <a16:colId xmlns:a16="http://schemas.microsoft.com/office/drawing/2014/main" val="20002"/>
                    </a:ext>
                  </a:extLst>
                </a:gridCol>
              </a:tblGrid>
              <a:tr h="153900">
                <a:tc>
                  <a:txBody>
                    <a:bodyPr/>
                    <a:lstStyle/>
                    <a:p>
                      <a:pPr marL="0" marR="0" lvl="0" indent="0" algn="l" rtl="0">
                        <a:lnSpc>
                          <a:spcPct val="100000"/>
                        </a:lnSpc>
                        <a:spcBef>
                          <a:spcPts val="0"/>
                        </a:spcBef>
                        <a:spcAft>
                          <a:spcPts val="0"/>
                        </a:spcAft>
                        <a:buNone/>
                      </a:pPr>
                      <a:r>
                        <a:rPr lang="en-US" sz="1000">
                          <a:solidFill>
                            <a:schemeClr val="dk1"/>
                          </a:solidFill>
                          <a:latin typeface="Helvetica Neue"/>
                          <a:ea typeface="Helvetica Neue"/>
                          <a:cs typeface="Helvetica Neue"/>
                          <a:sym typeface="Helvetica Neue"/>
                        </a:rPr>
                        <a:t>Country</a:t>
                      </a:r>
                      <a:endParaRPr sz="1000">
                        <a:solidFill>
                          <a:schemeClr val="dk1"/>
                        </a:solidFill>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US" sz="1000">
                          <a:solidFill>
                            <a:schemeClr val="dk1"/>
                          </a:solidFill>
                          <a:latin typeface="Helvetica Neue"/>
                          <a:ea typeface="Helvetica Neue"/>
                          <a:cs typeface="Helvetica Neue"/>
                          <a:sym typeface="Helvetica Neue"/>
                        </a:rPr>
                        <a:t>Year</a:t>
                      </a:r>
                      <a:endParaRPr sz="1000">
                        <a:solidFill>
                          <a:schemeClr val="dk1"/>
                        </a:solidFill>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US" sz="1000">
                          <a:solidFill>
                            <a:schemeClr val="dk1"/>
                          </a:solidFill>
                          <a:latin typeface="Helvetica Neue"/>
                          <a:ea typeface="Helvetica Neue"/>
                          <a:cs typeface="Helvetica Neue"/>
                          <a:sym typeface="Helvetica Neue"/>
                        </a:rPr>
                        <a:t>GDP</a:t>
                      </a:r>
                      <a:endParaRPr sz="1000">
                        <a:solidFill>
                          <a:schemeClr val="dk1"/>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0"/>
                  </a:ext>
                </a:extLst>
              </a:tr>
              <a:tr h="153900">
                <a:tc>
                  <a:txBody>
                    <a:bodyPr/>
                    <a:lstStyle/>
                    <a:p>
                      <a:pPr marL="0" marR="0" lvl="0" indent="0" algn="l" rtl="0">
                        <a:lnSpc>
                          <a:spcPct val="100000"/>
                        </a:lnSpc>
                        <a:spcBef>
                          <a:spcPts val="0"/>
                        </a:spcBef>
                        <a:spcAft>
                          <a:spcPts val="0"/>
                        </a:spcAft>
                        <a:buNone/>
                      </a:pPr>
                      <a:r>
                        <a:rPr lang="en-US" sz="1000" b="1">
                          <a:latin typeface="Helvetica Neue"/>
                          <a:ea typeface="Helvetica Neue"/>
                          <a:cs typeface="Helvetica Neue"/>
                          <a:sym typeface="Helvetica Neue"/>
                        </a:rPr>
                        <a:t>…</a:t>
                      </a:r>
                      <a:endParaRPr sz="1000" b="1">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US" sz="1000" b="1">
                          <a:latin typeface="Helvetica Neue"/>
                          <a:ea typeface="Helvetica Neue"/>
                          <a:cs typeface="Helvetica Neue"/>
                          <a:sym typeface="Helvetica Neue"/>
                        </a:rPr>
                        <a:t>1989</a:t>
                      </a:r>
                      <a:endParaRPr sz="1000" b="1">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endParaRPr sz="1000" b="1">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1"/>
                  </a:ext>
                </a:extLst>
              </a:tr>
              <a:tr h="153900">
                <a:tc>
                  <a:txBody>
                    <a:bodyPr/>
                    <a:lstStyle/>
                    <a:p>
                      <a:pPr marL="0" marR="0" lvl="0" indent="0" algn="l" rtl="0">
                        <a:lnSpc>
                          <a:spcPct val="100000"/>
                        </a:lnSpc>
                        <a:spcBef>
                          <a:spcPts val="0"/>
                        </a:spcBef>
                        <a:spcAft>
                          <a:spcPts val="0"/>
                        </a:spcAft>
                        <a:buNone/>
                      </a:pPr>
                      <a:r>
                        <a:rPr lang="en-US" sz="1000" b="1">
                          <a:latin typeface="Helvetica Neue"/>
                          <a:ea typeface="Helvetica Neue"/>
                          <a:cs typeface="Helvetica Neue"/>
                          <a:sym typeface="Helvetica Neue"/>
                        </a:rPr>
                        <a:t>…</a:t>
                      </a:r>
                      <a:endParaRPr sz="1000" b="1">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US" sz="1000" b="1">
                          <a:latin typeface="Helvetica Neue"/>
                          <a:ea typeface="Helvetica Neue"/>
                          <a:cs typeface="Helvetica Neue"/>
                          <a:sym typeface="Helvetica Neue"/>
                        </a:rPr>
                        <a:t>…</a:t>
                      </a:r>
                      <a:endParaRPr sz="1000" b="1">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endParaRPr sz="1000" b="1">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2"/>
                  </a:ext>
                </a:extLst>
              </a:tr>
              <a:tr h="153900">
                <a:tc>
                  <a:txBody>
                    <a:bodyPr/>
                    <a:lstStyle/>
                    <a:p>
                      <a:pPr marL="0" marR="0" lvl="0" indent="0" algn="l" rtl="0">
                        <a:lnSpc>
                          <a:spcPct val="100000"/>
                        </a:lnSpc>
                        <a:spcBef>
                          <a:spcPts val="0"/>
                        </a:spcBef>
                        <a:spcAft>
                          <a:spcPts val="0"/>
                        </a:spcAft>
                        <a:buNone/>
                      </a:pPr>
                      <a:r>
                        <a:rPr lang="en-US" sz="1000" b="1">
                          <a:latin typeface="Helvetica Neue"/>
                          <a:ea typeface="Helvetica Neue"/>
                          <a:cs typeface="Helvetica Neue"/>
                          <a:sym typeface="Helvetica Neue"/>
                        </a:rPr>
                        <a:t>…</a:t>
                      </a:r>
                      <a:endParaRPr sz="1000" b="1">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US" sz="1000" b="1">
                          <a:latin typeface="Helvetica Neue"/>
                          <a:ea typeface="Helvetica Neue"/>
                          <a:cs typeface="Helvetica Neue"/>
                          <a:sym typeface="Helvetica Neue"/>
                        </a:rPr>
                        <a:t>2020</a:t>
                      </a:r>
                      <a:endParaRPr sz="1000" b="1">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endParaRPr sz="1000" b="1">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3"/>
                  </a:ext>
                </a:extLst>
              </a:tr>
            </a:tbl>
          </a:graphicData>
        </a:graphic>
      </p:graphicFrame>
      <p:sp>
        <p:nvSpPr>
          <p:cNvPr id="147" name="Google Shape;147;p3"/>
          <p:cNvSpPr txBox="1"/>
          <p:nvPr/>
        </p:nvSpPr>
        <p:spPr>
          <a:xfrm>
            <a:off x="2998746" y="3511185"/>
            <a:ext cx="297356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gdp = gdp.melt(id_vars=['Country Name’],</a:t>
            </a:r>
            <a:endParaRPr sz="1000" b="1">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var_name='Year’, value_name='GDP')</a:t>
            </a:r>
            <a:endParaRPr>
              <a:latin typeface="Nanum Gothic"/>
              <a:ea typeface="Nanum Gothic"/>
              <a:cs typeface="Nanum Gothic"/>
              <a:sym typeface="Nanum Gothic"/>
            </a:endParaRPr>
          </a:p>
        </p:txBody>
      </p:sp>
      <p:graphicFrame>
        <p:nvGraphicFramePr>
          <p:cNvPr id="148" name="Google Shape;148;p3"/>
          <p:cNvGraphicFramePr/>
          <p:nvPr/>
        </p:nvGraphicFramePr>
        <p:xfrm>
          <a:off x="2766015" y="5382980"/>
          <a:ext cx="3000000" cy="3000000"/>
        </p:xfrm>
        <a:graphic>
          <a:graphicData uri="http://schemas.openxmlformats.org/drawingml/2006/table">
            <a:tbl>
              <a:tblPr firstRow="1" bandRow="1">
                <a:noFill/>
                <a:tableStyleId>{E2A9ADB6-CEFE-4842-A176-988AF421DDEC}</a:tableStyleId>
              </a:tblPr>
              <a:tblGrid>
                <a:gridCol w="310375">
                  <a:extLst>
                    <a:ext uri="{9D8B030D-6E8A-4147-A177-3AD203B41FA5}">
                      <a16:colId xmlns:a16="http://schemas.microsoft.com/office/drawing/2014/main" val="20000"/>
                    </a:ext>
                  </a:extLst>
                </a:gridCol>
                <a:gridCol w="411350">
                  <a:extLst>
                    <a:ext uri="{9D8B030D-6E8A-4147-A177-3AD203B41FA5}">
                      <a16:colId xmlns:a16="http://schemas.microsoft.com/office/drawing/2014/main" val="20001"/>
                    </a:ext>
                  </a:extLst>
                </a:gridCol>
              </a:tblGrid>
              <a:tr h="258175">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0"/>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1"/>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149" name="Google Shape;149;p3"/>
          <p:cNvGraphicFramePr/>
          <p:nvPr/>
        </p:nvGraphicFramePr>
        <p:xfrm>
          <a:off x="2862579" y="5459180"/>
          <a:ext cx="3000000" cy="3000000"/>
        </p:xfrm>
        <a:graphic>
          <a:graphicData uri="http://schemas.openxmlformats.org/drawingml/2006/table">
            <a:tbl>
              <a:tblPr firstRow="1" bandRow="1">
                <a:noFill/>
                <a:tableStyleId>{E2A9ADB6-CEFE-4842-A176-988AF421DDEC}</a:tableStyleId>
              </a:tblPr>
              <a:tblGrid>
                <a:gridCol w="310375">
                  <a:extLst>
                    <a:ext uri="{9D8B030D-6E8A-4147-A177-3AD203B41FA5}">
                      <a16:colId xmlns:a16="http://schemas.microsoft.com/office/drawing/2014/main" val="20000"/>
                    </a:ext>
                  </a:extLst>
                </a:gridCol>
                <a:gridCol w="411350">
                  <a:extLst>
                    <a:ext uri="{9D8B030D-6E8A-4147-A177-3AD203B41FA5}">
                      <a16:colId xmlns:a16="http://schemas.microsoft.com/office/drawing/2014/main" val="20001"/>
                    </a:ext>
                  </a:extLst>
                </a:gridCol>
              </a:tblGrid>
              <a:tr h="258175">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0"/>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1"/>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150" name="Google Shape;150;p3"/>
          <p:cNvGraphicFramePr/>
          <p:nvPr/>
        </p:nvGraphicFramePr>
        <p:xfrm>
          <a:off x="2947761" y="5523729"/>
          <a:ext cx="3000000" cy="3000000"/>
        </p:xfrm>
        <a:graphic>
          <a:graphicData uri="http://schemas.openxmlformats.org/drawingml/2006/table">
            <a:tbl>
              <a:tblPr firstRow="1" bandRow="1">
                <a:noFill/>
                <a:tableStyleId>{E2A9ADB6-CEFE-4842-A176-988AF421DDEC}</a:tableStyleId>
              </a:tblPr>
              <a:tblGrid>
                <a:gridCol w="310375">
                  <a:extLst>
                    <a:ext uri="{9D8B030D-6E8A-4147-A177-3AD203B41FA5}">
                      <a16:colId xmlns:a16="http://schemas.microsoft.com/office/drawing/2014/main" val="20000"/>
                    </a:ext>
                  </a:extLst>
                </a:gridCol>
                <a:gridCol w="411350">
                  <a:extLst>
                    <a:ext uri="{9D8B030D-6E8A-4147-A177-3AD203B41FA5}">
                      <a16:colId xmlns:a16="http://schemas.microsoft.com/office/drawing/2014/main" val="20001"/>
                    </a:ext>
                  </a:extLst>
                </a:gridCol>
              </a:tblGrid>
              <a:tr h="258175">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0"/>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1"/>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151" name="Google Shape;151;p3"/>
          <p:cNvGraphicFramePr/>
          <p:nvPr/>
        </p:nvGraphicFramePr>
        <p:xfrm>
          <a:off x="4601979" y="5456155"/>
          <a:ext cx="3000000" cy="3000000"/>
        </p:xfrm>
        <a:graphic>
          <a:graphicData uri="http://schemas.openxmlformats.org/drawingml/2006/table">
            <a:tbl>
              <a:tblPr firstRow="1" bandRow="1">
                <a:noFill/>
                <a:tableStyleId>{E2A9ADB6-CEFE-4842-A176-988AF421DDEC}</a:tableStyleId>
              </a:tblPr>
              <a:tblGrid>
                <a:gridCol w="31037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tblGrid>
              <a:tr h="258175">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0"/>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1"/>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152" name="Google Shape;152;p3"/>
          <p:cNvSpPr txBox="1"/>
          <p:nvPr/>
        </p:nvSpPr>
        <p:spPr>
          <a:xfrm>
            <a:off x="2621574" y="5117667"/>
            <a:ext cx="30924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Helvetica Neue"/>
                <a:ea typeface="Helvetica Neue"/>
                <a:cs typeface="Helvetica Neue"/>
                <a:sym typeface="Helvetica Neue"/>
              </a:rPr>
              <a:t>pd.merge(df1, df2…) or DataFrame.merge(…</a:t>
            </a:r>
            <a:r>
              <a:rPr lang="en-US" sz="1000" b="1">
                <a:solidFill>
                  <a:schemeClr val="dk1"/>
                </a:solidFill>
                <a:latin typeface="Nanum Gothic"/>
                <a:ea typeface="Nanum Gothic"/>
                <a:cs typeface="Nanum Gothic"/>
                <a:sym typeface="Nanum Gothic"/>
              </a:rPr>
              <a:t>)</a:t>
            </a:r>
            <a:endParaRPr sz="1000" b="1">
              <a:solidFill>
                <a:schemeClr val="dk1"/>
              </a:solidFill>
              <a:latin typeface="Nanum Gothic"/>
              <a:ea typeface="Nanum Gothic"/>
              <a:cs typeface="Nanum Gothic"/>
              <a:sym typeface="Nanum Gothic"/>
            </a:endParaRPr>
          </a:p>
        </p:txBody>
      </p:sp>
      <p:sp>
        <p:nvSpPr>
          <p:cNvPr id="153" name="Google Shape;153;p3"/>
          <p:cNvSpPr/>
          <p:nvPr/>
        </p:nvSpPr>
        <p:spPr>
          <a:xfrm>
            <a:off x="3926350" y="2654421"/>
            <a:ext cx="522991" cy="284086"/>
          </a:xfrm>
          <a:prstGeom prst="rightArrow">
            <a:avLst>
              <a:gd name="adj1" fmla="val 50000"/>
              <a:gd name="adj2" fmla="val 50000"/>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3"/>
          <p:cNvSpPr/>
          <p:nvPr/>
        </p:nvSpPr>
        <p:spPr>
          <a:xfrm>
            <a:off x="3926350" y="4355915"/>
            <a:ext cx="522991" cy="284086"/>
          </a:xfrm>
          <a:prstGeom prst="rightArrow">
            <a:avLst>
              <a:gd name="adj1" fmla="val 50000"/>
              <a:gd name="adj2" fmla="val 50000"/>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3"/>
          <p:cNvSpPr/>
          <p:nvPr/>
        </p:nvSpPr>
        <p:spPr>
          <a:xfrm>
            <a:off x="3926350" y="5653189"/>
            <a:ext cx="522991" cy="284086"/>
          </a:xfrm>
          <a:prstGeom prst="rightArrow">
            <a:avLst>
              <a:gd name="adj1" fmla="val 50000"/>
              <a:gd name="adj2" fmla="val 50000"/>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3"/>
          <p:cNvSpPr txBox="1"/>
          <p:nvPr/>
        </p:nvSpPr>
        <p:spPr>
          <a:xfrm>
            <a:off x="564816" y="5286575"/>
            <a:ext cx="19557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We needed to combine 4 fundamental datasets to single one based on the key columns like ‘Country’ and ‘Year’.</a:t>
            </a:r>
            <a:endParaRPr>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We used pandas ‘merge’ function as well as ‘merge’ function from dataframe depending on the situations.</a:t>
            </a:r>
            <a:endParaRPr sz="1000">
              <a:solidFill>
                <a:schemeClr val="dk1"/>
              </a:solidFill>
              <a:latin typeface="Nanum Gothic"/>
              <a:ea typeface="Nanum Gothic"/>
              <a:cs typeface="Nanum Gothic"/>
              <a:sym typeface="Nanum Gothic"/>
            </a:endParaRPr>
          </a:p>
        </p:txBody>
      </p:sp>
      <p:sp>
        <p:nvSpPr>
          <p:cNvPr id="157" name="Google Shape;157;p3"/>
          <p:cNvSpPr txBox="1"/>
          <p:nvPr/>
        </p:nvSpPr>
        <p:spPr>
          <a:xfrm>
            <a:off x="7738987" y="1355551"/>
            <a:ext cx="26265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Helvetica Neue"/>
                <a:ea typeface="Helvetica Neue"/>
                <a:cs typeface="Helvetica Neue"/>
                <a:sym typeface="Helvetica Neue"/>
              </a:rPr>
              <a:t>2. Creating Datasets For Purpose</a:t>
            </a:r>
            <a:endParaRPr sz="1200" b="1">
              <a:solidFill>
                <a:schemeClr val="dk1"/>
              </a:solidFill>
              <a:latin typeface="Helvetica Neue"/>
              <a:ea typeface="Helvetica Neue"/>
              <a:cs typeface="Helvetica Neue"/>
              <a:sym typeface="Helvetica Neue"/>
            </a:endParaRPr>
          </a:p>
        </p:txBody>
      </p:sp>
      <p:sp>
        <p:nvSpPr>
          <p:cNvPr id="158" name="Google Shape;158;p3"/>
          <p:cNvSpPr txBox="1"/>
          <p:nvPr/>
        </p:nvSpPr>
        <p:spPr>
          <a:xfrm>
            <a:off x="7677285" y="3282787"/>
            <a:ext cx="3161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Helvetica Neue"/>
                <a:ea typeface="Helvetica Neue"/>
                <a:cs typeface="Helvetica Neue"/>
                <a:sym typeface="Helvetica Neue"/>
              </a:rPr>
              <a:t>2b. For Critical Time Point Analysis</a:t>
            </a:r>
            <a:endParaRPr sz="1200" b="1">
              <a:solidFill>
                <a:schemeClr val="dk1"/>
              </a:solidFill>
              <a:latin typeface="Helvetica Neue"/>
              <a:ea typeface="Helvetica Neue"/>
              <a:cs typeface="Helvetica Neue"/>
              <a:sym typeface="Helvetica Neue"/>
            </a:endParaRPr>
          </a:p>
        </p:txBody>
      </p:sp>
      <p:sp>
        <p:nvSpPr>
          <p:cNvPr id="159" name="Google Shape;159;p3"/>
          <p:cNvSpPr txBox="1"/>
          <p:nvPr/>
        </p:nvSpPr>
        <p:spPr>
          <a:xfrm>
            <a:off x="2565647" y="6285881"/>
            <a:ext cx="309225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Country Code, CO2 Emissions, </a:t>
            </a:r>
            <a:endParaRPr>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GDP, and Energy Consumptions</a:t>
            </a:r>
            <a:endParaRPr sz="1000">
              <a:solidFill>
                <a:schemeClr val="dk1"/>
              </a:solidFill>
              <a:latin typeface="Nanum Gothic"/>
              <a:ea typeface="Nanum Gothic"/>
              <a:cs typeface="Nanum Gothic"/>
              <a:sym typeface="Nanum Gothic"/>
            </a:endParaRPr>
          </a:p>
        </p:txBody>
      </p:sp>
      <p:graphicFrame>
        <p:nvGraphicFramePr>
          <p:cNvPr id="160" name="Google Shape;160;p3"/>
          <p:cNvGraphicFramePr/>
          <p:nvPr/>
        </p:nvGraphicFramePr>
        <p:xfrm>
          <a:off x="3031127" y="5575434"/>
          <a:ext cx="3000000" cy="3000000"/>
        </p:xfrm>
        <a:graphic>
          <a:graphicData uri="http://schemas.openxmlformats.org/drawingml/2006/table">
            <a:tbl>
              <a:tblPr firstRow="1" bandRow="1">
                <a:noFill/>
                <a:tableStyleId>{E2A9ADB6-CEFE-4842-A176-988AF421DDEC}</a:tableStyleId>
              </a:tblPr>
              <a:tblGrid>
                <a:gridCol w="310375">
                  <a:extLst>
                    <a:ext uri="{9D8B030D-6E8A-4147-A177-3AD203B41FA5}">
                      <a16:colId xmlns:a16="http://schemas.microsoft.com/office/drawing/2014/main" val="20000"/>
                    </a:ext>
                  </a:extLst>
                </a:gridCol>
                <a:gridCol w="411350">
                  <a:extLst>
                    <a:ext uri="{9D8B030D-6E8A-4147-A177-3AD203B41FA5}">
                      <a16:colId xmlns:a16="http://schemas.microsoft.com/office/drawing/2014/main" val="20001"/>
                    </a:ext>
                  </a:extLst>
                </a:gridCol>
              </a:tblGrid>
              <a:tr h="258175">
                <a:tc>
                  <a:txBody>
                    <a:bodyPr/>
                    <a:lstStyle/>
                    <a:p>
                      <a:pPr marL="0" marR="0" lvl="0" indent="0" algn="l" rtl="0">
                        <a:spcBef>
                          <a:spcPts val="0"/>
                        </a:spcBef>
                        <a:spcAft>
                          <a:spcPts val="0"/>
                        </a:spcAft>
                        <a:buNone/>
                      </a:pP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0"/>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1"/>
                  </a:ext>
                </a:extLst>
              </a:tr>
              <a:tr h="213975">
                <a:tc>
                  <a:txBody>
                    <a:bodyPr/>
                    <a:lstStyle/>
                    <a:p>
                      <a:pPr marL="0" marR="0" lvl="0" indent="0" algn="l" rtl="0">
                        <a:spcBef>
                          <a:spcPts val="0"/>
                        </a:spcBef>
                        <a:spcAft>
                          <a:spcPts val="0"/>
                        </a:spcAft>
                        <a:buNone/>
                      </a:pPr>
                      <a:r>
                        <a:rPr lang="en-US" sz="1000" u="none" strike="noStrike" cap="none"/>
                        <a:t>…</a:t>
                      </a:r>
                      <a:endParaRPr sz="1000" u="none" strike="noStrike" cap="none"/>
                    </a:p>
                  </a:txBody>
                  <a:tcPr marL="91450" marR="91450" marT="45725" marB="45725"/>
                </a:tc>
                <a:tc>
                  <a:txBody>
                    <a:bodyPr/>
                    <a:lstStyle/>
                    <a:p>
                      <a:pPr marL="0" marR="0" lvl="0" indent="0" algn="l" rtl="0">
                        <a:spcBef>
                          <a:spcPts val="0"/>
                        </a:spcBef>
                        <a:spcAft>
                          <a:spcPts val="0"/>
                        </a:spcAft>
                        <a:buNone/>
                      </a:pPr>
                      <a:endParaRPr sz="10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161" name="Google Shape;161;p3"/>
          <p:cNvSpPr txBox="1"/>
          <p:nvPr/>
        </p:nvSpPr>
        <p:spPr>
          <a:xfrm>
            <a:off x="4638345" y="6269593"/>
            <a:ext cx="1143502"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Merged Dataset</a:t>
            </a:r>
            <a:endParaRPr sz="1000">
              <a:solidFill>
                <a:schemeClr val="dk1"/>
              </a:solidFill>
              <a:latin typeface="Nanum Gothic"/>
              <a:ea typeface="Nanum Gothic"/>
              <a:cs typeface="Nanum Gothic"/>
              <a:sym typeface="Nanum Gothic"/>
            </a:endParaRPr>
          </a:p>
        </p:txBody>
      </p:sp>
      <p:sp>
        <p:nvSpPr>
          <p:cNvPr id="162" name="Google Shape;162;p3"/>
          <p:cNvSpPr txBox="1"/>
          <p:nvPr/>
        </p:nvSpPr>
        <p:spPr>
          <a:xfrm>
            <a:off x="6734987" y="3634682"/>
            <a:ext cx="20184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alibri"/>
                <a:ea typeface="Calibri"/>
                <a:cs typeface="Calibri"/>
                <a:sym typeface="Calibri"/>
              </a:rPr>
              <a:t>2b.1 GroupBy</a:t>
            </a:r>
            <a:endParaRPr sz="1200">
              <a:solidFill>
                <a:schemeClr val="dk1"/>
              </a:solidFill>
              <a:latin typeface="Calibri"/>
              <a:ea typeface="Calibri"/>
              <a:cs typeface="Calibri"/>
              <a:sym typeface="Calibri"/>
            </a:endParaRPr>
          </a:p>
        </p:txBody>
      </p:sp>
      <p:sp>
        <p:nvSpPr>
          <p:cNvPr id="163" name="Google Shape;163;p3"/>
          <p:cNvSpPr txBox="1"/>
          <p:nvPr/>
        </p:nvSpPr>
        <p:spPr>
          <a:xfrm>
            <a:off x="8968025" y="3638125"/>
            <a:ext cx="25932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alibri"/>
                <a:ea typeface="Calibri"/>
                <a:cs typeface="Calibri"/>
                <a:sym typeface="Calibri"/>
              </a:rPr>
              <a:t>2b.2 diff() and Applying Lambda</a:t>
            </a:r>
            <a:endParaRPr sz="1200">
              <a:solidFill>
                <a:schemeClr val="dk1"/>
              </a:solidFill>
              <a:latin typeface="Calibri"/>
              <a:ea typeface="Calibri"/>
              <a:cs typeface="Calibri"/>
              <a:sym typeface="Calibri"/>
            </a:endParaRPr>
          </a:p>
        </p:txBody>
      </p:sp>
      <p:sp>
        <p:nvSpPr>
          <p:cNvPr id="164" name="Google Shape;164;p3"/>
          <p:cNvSpPr txBox="1"/>
          <p:nvPr/>
        </p:nvSpPr>
        <p:spPr>
          <a:xfrm>
            <a:off x="6733520" y="4084965"/>
            <a:ext cx="21864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To select top 5 countries in each continent based on the CO2 emission in 2020, we used ‘groupby’ and ‘rank’ function. </a:t>
            </a:r>
            <a:endParaRPr sz="1000">
              <a:solidFill>
                <a:schemeClr val="dk1"/>
              </a:solidFill>
              <a:latin typeface="Nanum Gothic"/>
              <a:ea typeface="Nanum Gothic"/>
              <a:cs typeface="Nanum Gothic"/>
              <a:sym typeface="Nanum Gothic"/>
            </a:endParaRPr>
          </a:p>
        </p:txBody>
      </p:sp>
      <p:sp>
        <p:nvSpPr>
          <p:cNvPr id="165" name="Google Shape;165;p3"/>
          <p:cNvSpPr txBox="1"/>
          <p:nvPr/>
        </p:nvSpPr>
        <p:spPr>
          <a:xfrm>
            <a:off x="6733520" y="3911663"/>
            <a:ext cx="309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df.groupby(‘region’)[..].rank(‘dense’)</a:t>
            </a:r>
            <a:endParaRPr sz="1000" b="1">
              <a:solidFill>
                <a:schemeClr val="dk1"/>
              </a:solidFill>
              <a:latin typeface="Helvetica Neue"/>
              <a:ea typeface="Helvetica Neue"/>
              <a:cs typeface="Helvetica Neue"/>
              <a:sym typeface="Helvetica Neue"/>
            </a:endParaRPr>
          </a:p>
        </p:txBody>
      </p:sp>
      <p:sp>
        <p:nvSpPr>
          <p:cNvPr id="166" name="Google Shape;166;p3"/>
          <p:cNvSpPr txBox="1"/>
          <p:nvPr/>
        </p:nvSpPr>
        <p:spPr>
          <a:xfrm>
            <a:off x="8931573" y="4222449"/>
            <a:ext cx="25344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To calculate and store CO2 growth rate in dataset, we used ‘diff‘, ’apply’ function of DataFrame as well as lambda. </a:t>
            </a:r>
            <a:endParaRPr sz="1000">
              <a:solidFill>
                <a:schemeClr val="dk1"/>
              </a:solidFill>
              <a:latin typeface="Nanum Gothic"/>
              <a:ea typeface="Nanum Gothic"/>
              <a:cs typeface="Nanum Gothic"/>
              <a:sym typeface="Nanum Gothic"/>
            </a:endParaRPr>
          </a:p>
        </p:txBody>
      </p:sp>
      <p:sp>
        <p:nvSpPr>
          <p:cNvPr id="167" name="Google Shape;167;p3"/>
          <p:cNvSpPr txBox="1"/>
          <p:nvPr/>
        </p:nvSpPr>
        <p:spPr>
          <a:xfrm>
            <a:off x="8919924" y="3874212"/>
            <a:ext cx="3092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df [‘CO2 diff’]= df.groupby([‘country’]).diff()</a:t>
            </a:r>
            <a:endParaRPr sz="1000" b="1">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df.apply(lambda x: …)</a:t>
            </a:r>
            <a:endParaRPr sz="1000" b="1">
              <a:solidFill>
                <a:schemeClr val="dk1"/>
              </a:solidFill>
              <a:latin typeface="Nanum Gothic"/>
              <a:ea typeface="Nanum Gothic"/>
              <a:cs typeface="Nanum Gothic"/>
              <a:sym typeface="Nanum Gothic"/>
            </a:endParaRPr>
          </a:p>
        </p:txBody>
      </p:sp>
      <p:sp>
        <p:nvSpPr>
          <p:cNvPr id="168" name="Google Shape;168;p3"/>
          <p:cNvSpPr txBox="1"/>
          <p:nvPr/>
        </p:nvSpPr>
        <p:spPr>
          <a:xfrm>
            <a:off x="6712533" y="1970961"/>
            <a:ext cx="20184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alibri"/>
                <a:ea typeface="Calibri"/>
                <a:cs typeface="Calibri"/>
                <a:sym typeface="Calibri"/>
              </a:rPr>
              <a:t>2a.1 GroupBy</a:t>
            </a:r>
            <a:endParaRPr sz="1200">
              <a:solidFill>
                <a:schemeClr val="dk1"/>
              </a:solidFill>
              <a:latin typeface="Calibri"/>
              <a:ea typeface="Calibri"/>
              <a:cs typeface="Calibri"/>
              <a:sym typeface="Calibri"/>
            </a:endParaRPr>
          </a:p>
        </p:txBody>
      </p:sp>
      <p:sp>
        <p:nvSpPr>
          <p:cNvPr id="169" name="Google Shape;169;p3"/>
          <p:cNvSpPr txBox="1"/>
          <p:nvPr/>
        </p:nvSpPr>
        <p:spPr>
          <a:xfrm>
            <a:off x="9081198" y="1962155"/>
            <a:ext cx="24615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alibri"/>
                <a:ea typeface="Calibri"/>
                <a:cs typeface="Calibri"/>
                <a:sym typeface="Calibri"/>
              </a:rPr>
              <a:t>2a.2 corr()</a:t>
            </a:r>
            <a:endParaRPr sz="1200">
              <a:solidFill>
                <a:schemeClr val="dk1"/>
              </a:solidFill>
              <a:latin typeface="Calibri"/>
              <a:ea typeface="Calibri"/>
              <a:cs typeface="Calibri"/>
              <a:sym typeface="Calibri"/>
            </a:endParaRPr>
          </a:p>
        </p:txBody>
      </p:sp>
      <p:sp>
        <p:nvSpPr>
          <p:cNvPr id="170" name="Google Shape;170;p3"/>
          <p:cNvSpPr txBox="1"/>
          <p:nvPr/>
        </p:nvSpPr>
        <p:spPr>
          <a:xfrm>
            <a:off x="6650967" y="2495018"/>
            <a:ext cx="21864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To group dataframe by country and country id for further correlation calculation</a:t>
            </a:r>
            <a:endParaRPr sz="1000">
              <a:solidFill>
                <a:schemeClr val="dk1"/>
              </a:solidFill>
              <a:latin typeface="Nanum Gothic"/>
              <a:ea typeface="Nanum Gothic"/>
              <a:cs typeface="Nanum Gothic"/>
              <a:sym typeface="Nanum Gothic"/>
            </a:endParaRPr>
          </a:p>
        </p:txBody>
      </p:sp>
      <p:sp>
        <p:nvSpPr>
          <p:cNvPr id="171" name="Google Shape;171;p3"/>
          <p:cNvSpPr txBox="1"/>
          <p:nvPr/>
        </p:nvSpPr>
        <p:spPr>
          <a:xfrm>
            <a:off x="6653993" y="2257857"/>
            <a:ext cx="30924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Helvetica Neue"/>
                <a:ea typeface="Helvetica Neue"/>
                <a:cs typeface="Helvetica Neue"/>
                <a:sym typeface="Helvetica Neue"/>
              </a:rPr>
              <a:t>df.groupby(['country','id'])</a:t>
            </a:r>
            <a:endParaRPr sz="1000" b="1">
              <a:solidFill>
                <a:schemeClr val="dk1"/>
              </a:solidFill>
              <a:latin typeface="Helvetica Neue"/>
              <a:ea typeface="Helvetica Neue"/>
              <a:cs typeface="Helvetica Neue"/>
              <a:sym typeface="Helvetica Neue"/>
            </a:endParaRPr>
          </a:p>
        </p:txBody>
      </p:sp>
      <p:sp>
        <p:nvSpPr>
          <p:cNvPr id="172" name="Google Shape;172;p3"/>
          <p:cNvSpPr txBox="1"/>
          <p:nvPr/>
        </p:nvSpPr>
        <p:spPr>
          <a:xfrm>
            <a:off x="9044746" y="2406923"/>
            <a:ext cx="2534400"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To calculate correlation between GDP growth rate and CO2 emission rate in dataset, we used ‘corr‘, and then unstack correlation into individual column</a:t>
            </a:r>
            <a:endParaRPr sz="1000">
              <a:solidFill>
                <a:schemeClr val="dk1"/>
              </a:solidFill>
              <a:latin typeface="Nanum Gothic"/>
              <a:ea typeface="Nanum Gothic"/>
              <a:cs typeface="Nanum Gothic"/>
              <a:sym typeface="Nanum Gothic"/>
            </a:endParaRPr>
          </a:p>
        </p:txBody>
      </p:sp>
      <p:sp>
        <p:nvSpPr>
          <p:cNvPr id="173" name="Google Shape;173;p3"/>
          <p:cNvSpPr txBox="1"/>
          <p:nvPr/>
        </p:nvSpPr>
        <p:spPr>
          <a:xfrm>
            <a:off x="9081197" y="2241868"/>
            <a:ext cx="30924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Helvetica Neue"/>
                <a:ea typeface="Helvetica Neue"/>
                <a:cs typeface="Helvetica Neue"/>
                <a:sym typeface="Helvetica Neue"/>
              </a:rPr>
              <a:t>['CO2_rate',’GDP_r'].corr().unstack()</a:t>
            </a:r>
            <a:endParaRPr sz="1000" b="1">
              <a:solidFill>
                <a:schemeClr val="dk1"/>
              </a:solidFill>
              <a:latin typeface="Helvetica Neue"/>
              <a:ea typeface="Helvetica Neue"/>
              <a:cs typeface="Helvetica Neue"/>
              <a:sym typeface="Helvetica Neue"/>
            </a:endParaRPr>
          </a:p>
        </p:txBody>
      </p:sp>
      <p:sp>
        <p:nvSpPr>
          <p:cNvPr id="174" name="Google Shape;174;p3"/>
          <p:cNvSpPr txBox="1"/>
          <p:nvPr/>
        </p:nvSpPr>
        <p:spPr>
          <a:xfrm>
            <a:off x="6692827" y="5318087"/>
            <a:ext cx="16422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000000"/>
                </a:solidFill>
                <a:latin typeface="Calibri"/>
                <a:ea typeface="Calibri"/>
                <a:cs typeface="Calibri"/>
                <a:sym typeface="Calibri"/>
              </a:rPr>
              <a:t>2c.1 df.corr()</a:t>
            </a:r>
            <a:endParaRPr sz="1200">
              <a:solidFill>
                <a:srgbClr val="000000"/>
              </a:solidFill>
              <a:latin typeface="Calibri"/>
              <a:ea typeface="Calibri"/>
              <a:cs typeface="Calibri"/>
              <a:sym typeface="Calibri"/>
            </a:endParaRPr>
          </a:p>
        </p:txBody>
      </p:sp>
      <p:sp>
        <p:nvSpPr>
          <p:cNvPr id="175" name="Google Shape;175;p3"/>
          <p:cNvSpPr txBox="1"/>
          <p:nvPr/>
        </p:nvSpPr>
        <p:spPr>
          <a:xfrm>
            <a:off x="8388126" y="5314109"/>
            <a:ext cx="15435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000000"/>
                </a:solidFill>
                <a:latin typeface="Calibri"/>
                <a:ea typeface="Calibri"/>
                <a:cs typeface="Calibri"/>
                <a:sym typeface="Calibri"/>
              </a:rPr>
              <a:t>2c.2 df.melt()</a:t>
            </a:r>
            <a:endParaRPr sz="1200">
              <a:solidFill>
                <a:srgbClr val="000000"/>
              </a:solidFill>
              <a:latin typeface="Calibri"/>
              <a:ea typeface="Calibri"/>
              <a:cs typeface="Calibri"/>
              <a:sym typeface="Calibri"/>
            </a:endParaRPr>
          </a:p>
        </p:txBody>
      </p:sp>
      <p:sp>
        <p:nvSpPr>
          <p:cNvPr id="176" name="Google Shape;176;p3"/>
          <p:cNvSpPr txBox="1"/>
          <p:nvPr/>
        </p:nvSpPr>
        <p:spPr>
          <a:xfrm>
            <a:off x="6691359" y="5768370"/>
            <a:ext cx="16422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Nanum Gothic"/>
                <a:ea typeface="Nanum Gothic"/>
                <a:cs typeface="Nanum Gothic"/>
                <a:sym typeface="Nanum Gothic"/>
              </a:rPr>
              <a:t>Calculate the correlation between metrics and years to represent temporal trends.</a:t>
            </a:r>
            <a:endParaRPr sz="1000">
              <a:solidFill>
                <a:srgbClr val="000000"/>
              </a:solidFill>
              <a:latin typeface="Nanum Gothic"/>
              <a:ea typeface="Nanum Gothic"/>
              <a:cs typeface="Nanum Gothic"/>
              <a:sym typeface="Nanum Gothic"/>
            </a:endParaRPr>
          </a:p>
        </p:txBody>
      </p:sp>
      <p:sp>
        <p:nvSpPr>
          <p:cNvPr id="177" name="Google Shape;177;p3"/>
          <p:cNvSpPr txBox="1"/>
          <p:nvPr/>
        </p:nvSpPr>
        <p:spPr>
          <a:xfrm>
            <a:off x="6691354" y="5595075"/>
            <a:ext cx="17589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df.corr(method=‘pearson’)</a:t>
            </a:r>
            <a:endParaRPr sz="1000" b="1">
              <a:solidFill>
                <a:schemeClr val="dk1"/>
              </a:solidFill>
              <a:latin typeface="Helvetica Neue"/>
              <a:ea typeface="Helvetica Neue"/>
              <a:cs typeface="Helvetica Neue"/>
              <a:sym typeface="Helvetica Neue"/>
            </a:endParaRPr>
          </a:p>
        </p:txBody>
      </p:sp>
      <p:sp>
        <p:nvSpPr>
          <p:cNvPr id="178" name="Google Shape;178;p3"/>
          <p:cNvSpPr txBox="1"/>
          <p:nvPr/>
        </p:nvSpPr>
        <p:spPr>
          <a:xfrm>
            <a:off x="8328400" y="5764327"/>
            <a:ext cx="16077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latin typeface="Nanum Gothic"/>
                <a:ea typeface="Nanum Gothic"/>
                <a:cs typeface="Nanum Gothic"/>
                <a:sym typeface="Nanum Gothic"/>
              </a:rPr>
              <a:t>Melt dataframe into long form with Year as identifier to show different metrics changed with year.</a:t>
            </a:r>
            <a:endParaRPr sz="1000">
              <a:solidFill>
                <a:srgbClr val="000000"/>
              </a:solidFill>
              <a:latin typeface="Helvetica Neue"/>
              <a:ea typeface="Helvetica Neue"/>
              <a:cs typeface="Helvetica Neue"/>
              <a:sym typeface="Helvetica Neue"/>
            </a:endParaRPr>
          </a:p>
        </p:txBody>
      </p:sp>
      <p:sp>
        <p:nvSpPr>
          <p:cNvPr id="179" name="Google Shape;179;p3"/>
          <p:cNvSpPr txBox="1"/>
          <p:nvPr/>
        </p:nvSpPr>
        <p:spPr>
          <a:xfrm>
            <a:off x="8337734" y="5569861"/>
            <a:ext cx="18405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df = df.melt(id_vars='Year')</a:t>
            </a:r>
            <a:endParaRPr sz="1000" b="1">
              <a:solidFill>
                <a:schemeClr val="dk1"/>
              </a:solidFill>
              <a:latin typeface="Helvetica Neue"/>
              <a:ea typeface="Helvetica Neue"/>
              <a:cs typeface="Helvetica Neue"/>
              <a:sym typeface="Helvetica Neue"/>
            </a:endParaRPr>
          </a:p>
        </p:txBody>
      </p:sp>
      <p:sp>
        <p:nvSpPr>
          <p:cNvPr id="180" name="Google Shape;180;p3"/>
          <p:cNvSpPr txBox="1"/>
          <p:nvPr/>
        </p:nvSpPr>
        <p:spPr>
          <a:xfrm>
            <a:off x="9981297" y="5314109"/>
            <a:ext cx="1605000" cy="276900"/>
          </a:xfrm>
          <a:prstGeom prst="rect">
            <a:avLst/>
          </a:prstGeom>
          <a:solidFill>
            <a:srgbClr val="D0CEC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000000"/>
                </a:solidFill>
                <a:latin typeface="Calibri"/>
                <a:ea typeface="Calibri"/>
                <a:cs typeface="Calibri"/>
                <a:sym typeface="Calibri"/>
              </a:rPr>
              <a:t>2c.3 standardize &amp; log</a:t>
            </a:r>
            <a:endParaRPr sz="1200">
              <a:solidFill>
                <a:srgbClr val="000000"/>
              </a:solidFill>
              <a:latin typeface="Calibri"/>
              <a:ea typeface="Calibri"/>
              <a:cs typeface="Calibri"/>
              <a:sym typeface="Calibri"/>
            </a:endParaRPr>
          </a:p>
        </p:txBody>
      </p:sp>
      <p:sp>
        <p:nvSpPr>
          <p:cNvPr id="181" name="Google Shape;181;p3"/>
          <p:cNvSpPr txBox="1"/>
          <p:nvPr/>
        </p:nvSpPr>
        <p:spPr>
          <a:xfrm>
            <a:off x="9917039" y="5891155"/>
            <a:ext cx="17673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latin typeface="Nanum Gothic"/>
                <a:ea typeface="Nanum Gothic"/>
                <a:cs typeface="Nanum Gothic"/>
                <a:sym typeface="Nanum Gothic"/>
              </a:rPr>
              <a:t>Standardize and log-transform values to make different metrics comparable.</a:t>
            </a:r>
            <a:endParaRPr sz="1000">
              <a:solidFill>
                <a:srgbClr val="000000"/>
              </a:solidFill>
              <a:latin typeface="Helvetica Neue"/>
              <a:ea typeface="Helvetica Neue"/>
              <a:cs typeface="Helvetica Neue"/>
              <a:sym typeface="Helvetica Neue"/>
            </a:endParaRPr>
          </a:p>
        </p:txBody>
      </p:sp>
      <p:sp>
        <p:nvSpPr>
          <p:cNvPr id="182" name="Google Shape;182;p3"/>
          <p:cNvSpPr txBox="1"/>
          <p:nvPr/>
        </p:nvSpPr>
        <p:spPr>
          <a:xfrm>
            <a:off x="9930903" y="5569861"/>
            <a:ext cx="1962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(a - np.nanmean(a))/</a:t>
            </a:r>
            <a:endParaRPr sz="1000" b="1">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US" sz="1000" b="1">
                <a:solidFill>
                  <a:schemeClr val="dk1"/>
                </a:solidFill>
                <a:latin typeface="Helvetica Neue"/>
                <a:ea typeface="Helvetica Neue"/>
                <a:cs typeface="Helvetica Neue"/>
                <a:sym typeface="Helvetica Neue"/>
              </a:rPr>
              <a:t>np.nanstd(a), np.log()</a:t>
            </a:r>
            <a:endParaRPr sz="1000" b="1">
              <a:solidFill>
                <a:schemeClr val="dk1"/>
              </a:solidFill>
              <a:latin typeface="Helvetica Neue"/>
              <a:ea typeface="Helvetica Neue"/>
              <a:cs typeface="Helvetica Neue"/>
              <a:sym typeface="Helvetica Neue"/>
            </a:endParaRPr>
          </a:p>
        </p:txBody>
      </p:sp>
      <p:sp>
        <p:nvSpPr>
          <p:cNvPr id="183" name="Google Shape;183;p3"/>
          <p:cNvSpPr/>
          <p:nvPr/>
        </p:nvSpPr>
        <p:spPr>
          <a:xfrm>
            <a:off x="6649750" y="3526525"/>
            <a:ext cx="4992900" cy="1341600"/>
          </a:xfrm>
          <a:prstGeom prst="roundRect">
            <a:avLst>
              <a:gd name="adj" fmla="val 5136"/>
            </a:avLst>
          </a:prstGeom>
          <a:solidFill>
            <a:schemeClr val="accent1">
              <a:alpha val="4710"/>
            </a:schemeClr>
          </a:solidFill>
          <a:ln w="12700" cap="flat" cmpd="sng">
            <a:solidFill>
              <a:srgbClr val="31538F">
                <a:alpha val="471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184" name="Google Shape;184;p3"/>
          <p:cNvSpPr/>
          <p:nvPr/>
        </p:nvSpPr>
        <p:spPr>
          <a:xfrm>
            <a:off x="6626575" y="5236675"/>
            <a:ext cx="5057700" cy="1341600"/>
          </a:xfrm>
          <a:prstGeom prst="roundRect">
            <a:avLst>
              <a:gd name="adj" fmla="val 5136"/>
            </a:avLst>
          </a:prstGeom>
          <a:solidFill>
            <a:schemeClr val="accent1">
              <a:alpha val="4710"/>
            </a:schemeClr>
          </a:solidFill>
          <a:ln w="12700" cap="flat" cmpd="sng">
            <a:solidFill>
              <a:srgbClr val="31538F">
                <a:alpha val="471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4" descr="Grey Clouds Png, Transparent Png - kindpng"/>
          <p:cNvPicPr preferRelativeResize="0"/>
          <p:nvPr/>
        </p:nvPicPr>
        <p:blipFill rotWithShape="1">
          <a:blip r:embed="rId3">
            <a:alphaModFix/>
          </a:blip>
          <a:srcRect/>
          <a:stretch/>
        </p:blipFill>
        <p:spPr>
          <a:xfrm>
            <a:off x="9643621" y="3423"/>
            <a:ext cx="2548379" cy="1200108"/>
          </a:xfrm>
          <a:prstGeom prst="rect">
            <a:avLst/>
          </a:prstGeom>
          <a:noFill/>
          <a:ln>
            <a:noFill/>
          </a:ln>
        </p:spPr>
      </p:pic>
      <p:sp>
        <p:nvSpPr>
          <p:cNvPr id="190" name="Google Shape;190;p4"/>
          <p:cNvSpPr txBox="1">
            <a:spLocks noGrp="1"/>
          </p:cNvSpPr>
          <p:nvPr>
            <p:ph type="title"/>
          </p:nvPr>
        </p:nvSpPr>
        <p:spPr>
          <a:xfrm>
            <a:off x="417084" y="194566"/>
            <a:ext cx="11358000" cy="1005059"/>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b="1">
                <a:latin typeface="Helvetica Neue"/>
                <a:ea typeface="Helvetica Neue"/>
                <a:cs typeface="Helvetica Neue"/>
                <a:sym typeface="Helvetica Neue"/>
              </a:rPr>
              <a:t>Worldwide level: CO2 emissions per capita </a:t>
            </a:r>
            <a:br>
              <a:rPr lang="en-US" sz="2800">
                <a:latin typeface="Helvetica Neue"/>
                <a:ea typeface="Helvetica Neue"/>
                <a:cs typeface="Helvetica Neue"/>
                <a:sym typeface="Helvetica Neue"/>
              </a:rPr>
            </a:br>
            <a:r>
              <a:rPr lang="en-US" sz="2400" i="0">
                <a:solidFill>
                  <a:srgbClr val="000000"/>
                </a:solidFill>
                <a:latin typeface="Helvetica Neue"/>
                <a:ea typeface="Helvetica Neue"/>
                <a:cs typeface="Helvetica Neue"/>
                <a:sym typeface="Helvetica Neue"/>
              </a:rPr>
              <a:t>Countries in C. Africa, S. America and SE Asia produce less CO2 per capita</a:t>
            </a:r>
            <a:endParaRPr sz="2400">
              <a:latin typeface="Helvetica Neue"/>
              <a:ea typeface="Helvetica Neue"/>
              <a:cs typeface="Helvetica Neue"/>
              <a:sym typeface="Helvetica Neue"/>
            </a:endParaRPr>
          </a:p>
        </p:txBody>
      </p:sp>
      <p:cxnSp>
        <p:nvCxnSpPr>
          <p:cNvPr id="191" name="Google Shape;191;p4"/>
          <p:cNvCxnSpPr/>
          <p:nvPr/>
        </p:nvCxnSpPr>
        <p:spPr>
          <a:xfrm>
            <a:off x="551039" y="1199625"/>
            <a:ext cx="11076030" cy="0"/>
          </a:xfrm>
          <a:prstGeom prst="straightConnector1">
            <a:avLst/>
          </a:prstGeom>
          <a:noFill/>
          <a:ln w="19050" cap="flat" cmpd="sng">
            <a:solidFill>
              <a:schemeClr val="dk1"/>
            </a:solidFill>
            <a:prstDash val="solid"/>
            <a:miter lim="800000"/>
            <a:headEnd type="none" w="sm" len="sm"/>
            <a:tailEnd type="none" w="sm" len="sm"/>
          </a:ln>
        </p:spPr>
      </p:cxnSp>
      <p:pic>
        <p:nvPicPr>
          <p:cNvPr id="192" name="Google Shape;192;p4"/>
          <p:cNvPicPr preferRelativeResize="0"/>
          <p:nvPr/>
        </p:nvPicPr>
        <p:blipFill rotWithShape="1">
          <a:blip r:embed="rId4">
            <a:alphaModFix/>
          </a:blip>
          <a:srcRect t="8301"/>
          <a:stretch/>
        </p:blipFill>
        <p:spPr>
          <a:xfrm>
            <a:off x="4263990" y="1398682"/>
            <a:ext cx="4083759" cy="1753315"/>
          </a:xfrm>
          <a:prstGeom prst="rect">
            <a:avLst/>
          </a:prstGeom>
          <a:noFill/>
          <a:ln>
            <a:noFill/>
          </a:ln>
        </p:spPr>
      </p:pic>
      <p:pic>
        <p:nvPicPr>
          <p:cNvPr id="193" name="Google Shape;193;p4"/>
          <p:cNvPicPr preferRelativeResize="0"/>
          <p:nvPr/>
        </p:nvPicPr>
        <p:blipFill rotWithShape="1">
          <a:blip r:embed="rId5">
            <a:alphaModFix/>
          </a:blip>
          <a:srcRect t="8071"/>
          <a:stretch/>
        </p:blipFill>
        <p:spPr>
          <a:xfrm>
            <a:off x="4263989" y="3172354"/>
            <a:ext cx="4083757" cy="1757709"/>
          </a:xfrm>
          <a:prstGeom prst="rect">
            <a:avLst/>
          </a:prstGeom>
          <a:noFill/>
          <a:ln>
            <a:noFill/>
          </a:ln>
        </p:spPr>
      </p:pic>
      <p:pic>
        <p:nvPicPr>
          <p:cNvPr id="194" name="Google Shape;194;p4"/>
          <p:cNvPicPr preferRelativeResize="0"/>
          <p:nvPr/>
        </p:nvPicPr>
        <p:blipFill rotWithShape="1">
          <a:blip r:embed="rId6">
            <a:alphaModFix/>
          </a:blip>
          <a:srcRect t="6543"/>
          <a:stretch/>
        </p:blipFill>
        <p:spPr>
          <a:xfrm>
            <a:off x="4263985" y="4899269"/>
            <a:ext cx="4075117" cy="1783133"/>
          </a:xfrm>
          <a:prstGeom prst="rect">
            <a:avLst/>
          </a:prstGeom>
          <a:noFill/>
          <a:ln>
            <a:noFill/>
          </a:ln>
        </p:spPr>
      </p:pic>
      <p:pic>
        <p:nvPicPr>
          <p:cNvPr id="195" name="Google Shape;195;p4"/>
          <p:cNvPicPr preferRelativeResize="0"/>
          <p:nvPr/>
        </p:nvPicPr>
        <p:blipFill rotWithShape="1">
          <a:blip r:embed="rId7">
            <a:alphaModFix/>
          </a:blip>
          <a:srcRect t="8563"/>
          <a:stretch/>
        </p:blipFill>
        <p:spPr>
          <a:xfrm>
            <a:off x="217372" y="3172355"/>
            <a:ext cx="4046620" cy="1732376"/>
          </a:xfrm>
          <a:prstGeom prst="rect">
            <a:avLst/>
          </a:prstGeom>
          <a:noFill/>
          <a:ln>
            <a:noFill/>
          </a:ln>
        </p:spPr>
      </p:pic>
      <p:pic>
        <p:nvPicPr>
          <p:cNvPr id="196" name="Google Shape;196;p4"/>
          <p:cNvPicPr preferRelativeResize="0"/>
          <p:nvPr/>
        </p:nvPicPr>
        <p:blipFill rotWithShape="1">
          <a:blip r:embed="rId8">
            <a:alphaModFix/>
          </a:blip>
          <a:srcRect t="7771"/>
          <a:stretch/>
        </p:blipFill>
        <p:spPr>
          <a:xfrm>
            <a:off x="217371" y="4940906"/>
            <a:ext cx="4046620" cy="1747408"/>
          </a:xfrm>
          <a:prstGeom prst="rect">
            <a:avLst/>
          </a:prstGeom>
          <a:noFill/>
          <a:ln>
            <a:noFill/>
          </a:ln>
        </p:spPr>
      </p:pic>
      <p:pic>
        <p:nvPicPr>
          <p:cNvPr id="197" name="Google Shape;197;p4"/>
          <p:cNvPicPr preferRelativeResize="0"/>
          <p:nvPr/>
        </p:nvPicPr>
        <p:blipFill rotWithShape="1">
          <a:blip r:embed="rId9">
            <a:alphaModFix/>
          </a:blip>
          <a:srcRect t="7771"/>
          <a:stretch/>
        </p:blipFill>
        <p:spPr>
          <a:xfrm>
            <a:off x="217372" y="1404594"/>
            <a:ext cx="4046620" cy="1747407"/>
          </a:xfrm>
          <a:prstGeom prst="rect">
            <a:avLst/>
          </a:prstGeom>
          <a:noFill/>
          <a:ln>
            <a:noFill/>
          </a:ln>
        </p:spPr>
      </p:pic>
      <p:sp>
        <p:nvSpPr>
          <p:cNvPr id="198" name="Google Shape;198;p4"/>
          <p:cNvSpPr txBox="1"/>
          <p:nvPr/>
        </p:nvSpPr>
        <p:spPr>
          <a:xfrm>
            <a:off x="221800" y="2740700"/>
            <a:ext cx="881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1990</a:t>
            </a:r>
            <a:endParaRPr/>
          </a:p>
        </p:txBody>
      </p:sp>
      <p:sp>
        <p:nvSpPr>
          <p:cNvPr id="199" name="Google Shape;199;p4"/>
          <p:cNvSpPr txBox="1"/>
          <p:nvPr/>
        </p:nvSpPr>
        <p:spPr>
          <a:xfrm>
            <a:off x="221800" y="4488325"/>
            <a:ext cx="881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1995</a:t>
            </a:r>
            <a:endParaRPr/>
          </a:p>
        </p:txBody>
      </p:sp>
      <p:sp>
        <p:nvSpPr>
          <p:cNvPr id="200" name="Google Shape;200;p4"/>
          <p:cNvSpPr txBox="1"/>
          <p:nvPr/>
        </p:nvSpPr>
        <p:spPr>
          <a:xfrm>
            <a:off x="217377" y="6156000"/>
            <a:ext cx="105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2000</a:t>
            </a:r>
            <a:endParaRPr/>
          </a:p>
        </p:txBody>
      </p:sp>
      <p:sp>
        <p:nvSpPr>
          <p:cNvPr id="201" name="Google Shape;201;p4"/>
          <p:cNvSpPr txBox="1"/>
          <p:nvPr/>
        </p:nvSpPr>
        <p:spPr>
          <a:xfrm>
            <a:off x="4298049" y="2740700"/>
            <a:ext cx="1186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2010</a:t>
            </a:r>
            <a:endParaRPr/>
          </a:p>
        </p:txBody>
      </p:sp>
      <p:sp>
        <p:nvSpPr>
          <p:cNvPr id="202" name="Google Shape;202;p4"/>
          <p:cNvSpPr txBox="1"/>
          <p:nvPr/>
        </p:nvSpPr>
        <p:spPr>
          <a:xfrm>
            <a:off x="4298050" y="4488325"/>
            <a:ext cx="105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2015</a:t>
            </a:r>
            <a:endParaRPr/>
          </a:p>
        </p:txBody>
      </p:sp>
      <p:sp>
        <p:nvSpPr>
          <p:cNvPr id="203" name="Google Shape;203;p4"/>
          <p:cNvSpPr txBox="1"/>
          <p:nvPr/>
        </p:nvSpPr>
        <p:spPr>
          <a:xfrm>
            <a:off x="4298050" y="6156000"/>
            <a:ext cx="967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2019</a:t>
            </a:r>
            <a:endParaRPr/>
          </a:p>
        </p:txBody>
      </p:sp>
      <p:sp>
        <p:nvSpPr>
          <p:cNvPr id="204" name="Google Shape;204;p4"/>
          <p:cNvSpPr txBox="1"/>
          <p:nvPr/>
        </p:nvSpPr>
        <p:spPr>
          <a:xfrm>
            <a:off x="8374296" y="1344050"/>
            <a:ext cx="3427200" cy="4401000"/>
          </a:xfrm>
          <a:prstGeom prst="rect">
            <a:avLst/>
          </a:prstGeom>
          <a:noFill/>
          <a:ln>
            <a:noFill/>
          </a:ln>
        </p:spPr>
        <p:txBody>
          <a:bodyPr spcFirstLastPara="1" wrap="square" lIns="121875" tIns="121875" rIns="121875" bIns="12187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1300" b="1">
                <a:solidFill>
                  <a:schemeClr val="dk1"/>
                </a:solidFill>
                <a:latin typeface="Helvetica Neue"/>
                <a:ea typeface="Helvetica Neue"/>
                <a:cs typeface="Helvetica Neue"/>
                <a:sym typeface="Helvetica Neue"/>
              </a:rPr>
              <a:t>Understanding how CO2 emissions are distributed around the world</a:t>
            </a:r>
            <a:endParaRPr sz="1300" b="1">
              <a:solidFill>
                <a:schemeClr val="dk1"/>
              </a:solidFill>
              <a:latin typeface="Helvetica Neue"/>
              <a:ea typeface="Helvetica Neue"/>
              <a:cs typeface="Helvetica Neue"/>
              <a:sym typeface="Helvetica Neue"/>
            </a:endParaRPr>
          </a:p>
          <a:p>
            <a:pPr marL="0" marR="0" lvl="0" indent="274638" algn="just" rtl="0">
              <a:lnSpc>
                <a:spcPct val="115000"/>
              </a:lnSpc>
              <a:spcBef>
                <a:spcPts val="0"/>
              </a:spcBef>
              <a:spcAft>
                <a:spcPts val="0"/>
              </a:spcAft>
              <a:buClr>
                <a:schemeClr val="dk1"/>
              </a:buClr>
              <a:buSzPts val="1100"/>
              <a:buFont typeface="Arial"/>
              <a:buNone/>
            </a:pPr>
            <a:endParaRPr sz="1000" b="1">
              <a:solidFill>
                <a:schemeClr val="dk1"/>
              </a:solidFill>
              <a:latin typeface="Nanum Gothic"/>
              <a:ea typeface="Nanum Gothic"/>
              <a:cs typeface="Nanum Gothic"/>
              <a:sym typeface="Nanum Gothic"/>
            </a:endParaRPr>
          </a:p>
          <a:p>
            <a:pPr marL="0" marR="0" lvl="0" indent="0" algn="just"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By country, China, the US and India are the countries with highest carbon dioxide emissions, but at the same time they are the most populous countries. Per capita emissions is a better indicator than total emissions because countries have different populations. </a:t>
            </a:r>
            <a:endParaRPr sz="1000">
              <a:solidFill>
                <a:schemeClr val="dk1"/>
              </a:solidFill>
              <a:latin typeface="Nanum Gothic"/>
              <a:ea typeface="Nanum Gothic"/>
              <a:cs typeface="Nanum Gothic"/>
              <a:sym typeface="Nanum Gothic"/>
            </a:endParaRPr>
          </a:p>
          <a:p>
            <a:pPr marL="0" marR="0" lvl="0" indent="274638" algn="just"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0" marR="0" lvl="0" indent="0" algn="just"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In the visualization on the left, we see the difference in per capita emissions in tons around the world over time (1989-2020). We can observe that in some countries CO2 emissions per capita have decreased over the past 30 years, such as the US and Canada, but in some countries, they have increased, such as China. </a:t>
            </a:r>
            <a:endParaRPr sz="1000">
              <a:solidFill>
                <a:schemeClr val="dk1"/>
              </a:solidFill>
              <a:latin typeface="Nanum Gothic"/>
              <a:ea typeface="Nanum Gothic"/>
              <a:cs typeface="Nanum Gothic"/>
              <a:sym typeface="Nanum Gothic"/>
            </a:endParaRPr>
          </a:p>
          <a:p>
            <a:pPr marL="0" marR="0" lvl="0" indent="274638" algn="just"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0" marR="0" lvl="0" indent="0" algn="just" rtl="0">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The global average in 2019 was 4.88 tons of CO2 per person (t/p). The world's largest per capita CO2 emitters are major oil producing countries, especially for countries with relatively small populations such as countries in the Middle East. Russia is a major oil producer, that also explains the high level of CO2 emissions (11.5 t/p) The lowest per capita emissions are found in Central Africa, where it is less than 1 t/p. The countries of South America emit in the range of 0.9-3.5 t/p.  Most populous countries: China - 7.3 t/p, India - 1.9 t/p, USA - 16 t/p.</a:t>
            </a:r>
            <a:endParaRPr>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a:p>
            <a:pPr marL="0" marR="0" lvl="0" indent="0" algn="l" rtl="0">
              <a:lnSpc>
                <a:spcPct val="115000"/>
              </a:lnSpc>
              <a:spcBef>
                <a:spcPts val="0"/>
              </a:spcBef>
              <a:spcAft>
                <a:spcPts val="0"/>
              </a:spcAft>
              <a:buClr>
                <a:schemeClr val="dk1"/>
              </a:buClr>
              <a:buSzPts val="1100"/>
              <a:buFont typeface="Arial"/>
              <a:buNone/>
            </a:pPr>
            <a:endParaRPr sz="1000">
              <a:solidFill>
                <a:schemeClr val="dk1"/>
              </a:solidFill>
              <a:latin typeface="Nanum Gothic"/>
              <a:ea typeface="Nanum Gothic"/>
              <a:cs typeface="Nanum Gothic"/>
              <a:sym typeface="Nanum Gothic"/>
            </a:endParaRPr>
          </a:p>
        </p:txBody>
      </p:sp>
      <p:sp>
        <p:nvSpPr>
          <p:cNvPr id="205" name="Google Shape;205;p4"/>
          <p:cNvSpPr txBox="1"/>
          <p:nvPr/>
        </p:nvSpPr>
        <p:spPr>
          <a:xfrm>
            <a:off x="189089" y="1207068"/>
            <a:ext cx="627105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Calibri"/>
                <a:ea typeface="Calibri"/>
                <a:cs typeface="Calibri"/>
                <a:sym typeface="Calibri"/>
              </a:rPr>
              <a:t>CO2 emission in tonnes per capita through different years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5"/>
          <p:cNvPicPr preferRelativeResize="0"/>
          <p:nvPr/>
        </p:nvPicPr>
        <p:blipFill rotWithShape="1">
          <a:blip r:embed="rId3">
            <a:alphaModFix/>
          </a:blip>
          <a:srcRect/>
          <a:stretch/>
        </p:blipFill>
        <p:spPr>
          <a:xfrm>
            <a:off x="8837804" y="4358189"/>
            <a:ext cx="2945228" cy="2305245"/>
          </a:xfrm>
          <a:prstGeom prst="rect">
            <a:avLst/>
          </a:prstGeom>
          <a:noFill/>
          <a:ln>
            <a:noFill/>
          </a:ln>
        </p:spPr>
      </p:pic>
      <p:pic>
        <p:nvPicPr>
          <p:cNvPr id="211" name="Google Shape;211;p5"/>
          <p:cNvPicPr preferRelativeResize="0"/>
          <p:nvPr/>
        </p:nvPicPr>
        <p:blipFill rotWithShape="1">
          <a:blip r:embed="rId4">
            <a:alphaModFix/>
          </a:blip>
          <a:srcRect/>
          <a:stretch/>
        </p:blipFill>
        <p:spPr>
          <a:xfrm>
            <a:off x="8851044" y="1711035"/>
            <a:ext cx="2994399" cy="2260672"/>
          </a:xfrm>
          <a:prstGeom prst="rect">
            <a:avLst/>
          </a:prstGeom>
          <a:noFill/>
          <a:ln>
            <a:noFill/>
          </a:ln>
        </p:spPr>
      </p:pic>
      <p:pic>
        <p:nvPicPr>
          <p:cNvPr id="212" name="Google Shape;212;p5" descr="Grey Clouds Png, Transparent Png - kindpng"/>
          <p:cNvPicPr preferRelativeResize="0"/>
          <p:nvPr/>
        </p:nvPicPr>
        <p:blipFill rotWithShape="1">
          <a:blip r:embed="rId5">
            <a:alphaModFix/>
          </a:blip>
          <a:srcRect/>
          <a:stretch/>
        </p:blipFill>
        <p:spPr>
          <a:xfrm>
            <a:off x="9643621" y="3423"/>
            <a:ext cx="2548379" cy="1200108"/>
          </a:xfrm>
          <a:prstGeom prst="rect">
            <a:avLst/>
          </a:prstGeom>
          <a:noFill/>
          <a:ln>
            <a:noFill/>
          </a:ln>
        </p:spPr>
      </p:pic>
      <p:sp>
        <p:nvSpPr>
          <p:cNvPr id="213" name="Google Shape;213;p5"/>
          <p:cNvSpPr txBox="1">
            <a:spLocks noGrp="1"/>
          </p:cNvSpPr>
          <p:nvPr>
            <p:ph type="title"/>
          </p:nvPr>
        </p:nvSpPr>
        <p:spPr>
          <a:xfrm>
            <a:off x="417084" y="194566"/>
            <a:ext cx="11358000" cy="1005059"/>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b="1">
                <a:latin typeface="Helvetica Neue"/>
                <a:ea typeface="Helvetica Neue"/>
                <a:cs typeface="Helvetica Neue"/>
                <a:sym typeface="Helvetica Neue"/>
              </a:rPr>
              <a:t>Worldwide level: GDP growth vs. CO2 emission rate correlation</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GDP rate positively correlates with CO2 emissions rate for many countries</a:t>
            </a:r>
            <a:endParaRPr sz="2400">
              <a:latin typeface="Helvetica Neue"/>
              <a:ea typeface="Helvetica Neue"/>
              <a:cs typeface="Helvetica Neue"/>
              <a:sym typeface="Helvetica Neue"/>
            </a:endParaRPr>
          </a:p>
        </p:txBody>
      </p:sp>
      <p:cxnSp>
        <p:nvCxnSpPr>
          <p:cNvPr id="214" name="Google Shape;214;p5"/>
          <p:cNvCxnSpPr/>
          <p:nvPr/>
        </p:nvCxnSpPr>
        <p:spPr>
          <a:xfrm>
            <a:off x="551039" y="1199625"/>
            <a:ext cx="11076030" cy="0"/>
          </a:xfrm>
          <a:prstGeom prst="straightConnector1">
            <a:avLst/>
          </a:prstGeom>
          <a:noFill/>
          <a:ln w="19050" cap="flat" cmpd="sng">
            <a:solidFill>
              <a:schemeClr val="dk1"/>
            </a:solidFill>
            <a:prstDash val="solid"/>
            <a:miter lim="800000"/>
            <a:headEnd type="none" w="sm" len="sm"/>
            <a:tailEnd type="none" w="sm" len="sm"/>
          </a:ln>
        </p:spPr>
      </p:cxnSp>
      <p:pic>
        <p:nvPicPr>
          <p:cNvPr id="215" name="Google Shape;215;p5"/>
          <p:cNvPicPr preferRelativeResize="0"/>
          <p:nvPr/>
        </p:nvPicPr>
        <p:blipFill rotWithShape="1">
          <a:blip r:embed="rId6">
            <a:alphaModFix/>
          </a:blip>
          <a:srcRect t="6419"/>
          <a:stretch/>
        </p:blipFill>
        <p:spPr>
          <a:xfrm>
            <a:off x="346557" y="1443728"/>
            <a:ext cx="8491247" cy="3720420"/>
          </a:xfrm>
          <a:prstGeom prst="rect">
            <a:avLst/>
          </a:prstGeom>
          <a:noFill/>
          <a:ln>
            <a:noFill/>
          </a:ln>
        </p:spPr>
      </p:pic>
      <p:sp>
        <p:nvSpPr>
          <p:cNvPr id="216" name="Google Shape;216;p5"/>
          <p:cNvSpPr txBox="1"/>
          <p:nvPr/>
        </p:nvSpPr>
        <p:spPr>
          <a:xfrm>
            <a:off x="243921" y="5147845"/>
            <a:ext cx="8607123" cy="1261880"/>
          </a:xfrm>
          <a:prstGeom prst="rect">
            <a:avLst/>
          </a:prstGeom>
          <a:noFill/>
          <a:ln>
            <a:noFill/>
          </a:ln>
        </p:spPr>
        <p:txBody>
          <a:bodyPr spcFirstLastPara="1" wrap="square" lIns="121875" tIns="121875" rIns="121875" bIns="12187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1000" b="1">
                <a:solidFill>
                  <a:schemeClr val="dk1"/>
                </a:solidFill>
                <a:latin typeface="Nanum Gothic"/>
                <a:ea typeface="Nanum Gothic"/>
                <a:cs typeface="Nanum Gothic"/>
                <a:sym typeface="Nanum Gothic"/>
              </a:rPr>
              <a:t>The relationship between GDP growth rate and CO2 emissions rate is tested for all countries for a period 1989-2020</a:t>
            </a:r>
            <a:r>
              <a:rPr lang="en-US" sz="1000">
                <a:solidFill>
                  <a:schemeClr val="dk1"/>
                </a:solidFill>
                <a:latin typeface="Nanum Gothic"/>
                <a:ea typeface="Nanum Gothic"/>
                <a:cs typeface="Nanum Gothic"/>
                <a:sym typeface="Nanum Gothic"/>
              </a:rPr>
              <a:t> (as data were available for mostly all countries only in this period). To quantify the relationship between these two variables (linear correlation), Pearson’s correlation coefficient was used. The coefficient value ranges between -1.0 and 1.0. A coefficient of -1.0 shows a perfect negative correlation and 1.0 a perfect positive correlation. A coefficient of 0.0 on the other hand means that there is no relationship between the two variables. </a:t>
            </a:r>
            <a:r>
              <a:rPr lang="en-US" sz="1000" b="1">
                <a:solidFill>
                  <a:schemeClr val="dk1"/>
                </a:solidFill>
                <a:latin typeface="Nanum Gothic"/>
                <a:ea typeface="Nanum Gothic"/>
                <a:cs typeface="Nanum Gothic"/>
                <a:sym typeface="Nanum Gothic"/>
              </a:rPr>
              <a:t>The regression results show that in most countries there is a strong positive correlation between GDP growth and CO2 emissions, but some countries showed a negative correlation</a:t>
            </a:r>
            <a:r>
              <a:rPr lang="en-US" sz="1000">
                <a:solidFill>
                  <a:schemeClr val="dk1"/>
                </a:solidFill>
                <a:latin typeface="Nanum Gothic"/>
                <a:ea typeface="Nanum Gothic"/>
                <a:cs typeface="Nanum Gothic"/>
                <a:sym typeface="Nanum Gothic"/>
              </a:rPr>
              <a:t>.. </a:t>
            </a:r>
            <a:endParaRPr>
              <a:latin typeface="Nanum Gothic"/>
              <a:ea typeface="Nanum Gothic"/>
              <a:cs typeface="Nanum Gothic"/>
              <a:sym typeface="Nanum Gothic"/>
            </a:endParaRPr>
          </a:p>
        </p:txBody>
      </p:sp>
      <p:sp>
        <p:nvSpPr>
          <p:cNvPr id="217" name="Google Shape;217;p5"/>
          <p:cNvSpPr txBox="1"/>
          <p:nvPr/>
        </p:nvSpPr>
        <p:spPr>
          <a:xfrm>
            <a:off x="8837804" y="1284054"/>
            <a:ext cx="311471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Helvetica Neue"/>
                <a:ea typeface="Helvetica Neue"/>
                <a:cs typeface="Helvetica Neue"/>
                <a:sym typeface="Helvetica Neue"/>
              </a:rPr>
              <a:t>GDP growth rate vs CO2 emission rate in Canada (1989-2020).</a:t>
            </a:r>
            <a:endParaRPr>
              <a:latin typeface="Helvetica Neue"/>
              <a:ea typeface="Helvetica Neue"/>
              <a:cs typeface="Helvetica Neue"/>
              <a:sym typeface="Helvetica Neue"/>
            </a:endParaRPr>
          </a:p>
        </p:txBody>
      </p:sp>
      <p:sp>
        <p:nvSpPr>
          <p:cNvPr id="218" name="Google Shape;218;p5"/>
          <p:cNvSpPr txBox="1"/>
          <p:nvPr/>
        </p:nvSpPr>
        <p:spPr>
          <a:xfrm>
            <a:off x="346557" y="1284054"/>
            <a:ext cx="627105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Helvetica Neue"/>
                <a:ea typeface="Helvetica Neue"/>
                <a:cs typeface="Helvetica Neue"/>
                <a:sym typeface="Helvetica Neue"/>
              </a:rPr>
              <a:t>Correlation between variables GDP rate and CO2 emission rate per country through 1989-2020</a:t>
            </a:r>
            <a:endParaRPr sz="1000" b="1">
              <a:solidFill>
                <a:schemeClr val="dk1"/>
              </a:solidFill>
              <a:latin typeface="Helvetica Neue"/>
              <a:ea typeface="Helvetica Neue"/>
              <a:cs typeface="Helvetica Neue"/>
              <a:sym typeface="Helvetica Neue"/>
            </a:endParaRPr>
          </a:p>
        </p:txBody>
      </p:sp>
      <p:pic>
        <p:nvPicPr>
          <p:cNvPr id="219" name="Google Shape;219;p5" descr="Flags, Symbols &amp; Currency of Canada - World Atlas"/>
          <p:cNvPicPr preferRelativeResize="0"/>
          <p:nvPr/>
        </p:nvPicPr>
        <p:blipFill rotWithShape="1">
          <a:blip r:embed="rId7">
            <a:alphaModFix/>
          </a:blip>
          <a:srcRect/>
          <a:stretch/>
        </p:blipFill>
        <p:spPr>
          <a:xfrm>
            <a:off x="9196589" y="1806484"/>
            <a:ext cx="669263" cy="360876"/>
          </a:xfrm>
          <a:prstGeom prst="rect">
            <a:avLst/>
          </a:prstGeom>
          <a:noFill/>
          <a:ln>
            <a:noFill/>
          </a:ln>
        </p:spPr>
      </p:pic>
      <p:pic>
        <p:nvPicPr>
          <p:cNvPr id="220" name="Google Shape;220;p5" descr="Venezuelan Flag (Flag of Venezuela)"/>
          <p:cNvPicPr preferRelativeResize="0"/>
          <p:nvPr/>
        </p:nvPicPr>
        <p:blipFill rotWithShape="1">
          <a:blip r:embed="rId8">
            <a:alphaModFix/>
          </a:blip>
          <a:srcRect/>
          <a:stretch/>
        </p:blipFill>
        <p:spPr>
          <a:xfrm>
            <a:off x="11018415" y="4524105"/>
            <a:ext cx="664640" cy="442287"/>
          </a:xfrm>
          <a:prstGeom prst="rect">
            <a:avLst/>
          </a:prstGeom>
          <a:noFill/>
          <a:ln>
            <a:noFill/>
          </a:ln>
        </p:spPr>
      </p:pic>
      <p:sp>
        <p:nvSpPr>
          <p:cNvPr id="221" name="Google Shape;221;p5"/>
          <p:cNvSpPr txBox="1"/>
          <p:nvPr/>
        </p:nvSpPr>
        <p:spPr>
          <a:xfrm>
            <a:off x="8837800" y="3971700"/>
            <a:ext cx="3354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Helvetica Neue"/>
                <a:ea typeface="Helvetica Neue"/>
                <a:cs typeface="Helvetica Neue"/>
                <a:sym typeface="Helvetica Neue"/>
              </a:rPr>
              <a:t>GDP growth rate vs CO2 emission rate in Venezuela (1989-2020).</a:t>
            </a:r>
            <a:endParaRPr>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16b5166e662_0_8" descr="Grey Clouds Png, Transparent Png - kindpng"/>
          <p:cNvPicPr preferRelativeResize="0"/>
          <p:nvPr/>
        </p:nvPicPr>
        <p:blipFill rotWithShape="1">
          <a:blip r:embed="rId3">
            <a:alphaModFix/>
          </a:blip>
          <a:srcRect/>
          <a:stretch/>
        </p:blipFill>
        <p:spPr>
          <a:xfrm>
            <a:off x="9643621" y="3423"/>
            <a:ext cx="2548380" cy="1200108"/>
          </a:xfrm>
          <a:prstGeom prst="rect">
            <a:avLst/>
          </a:prstGeom>
          <a:noFill/>
          <a:ln>
            <a:noFill/>
          </a:ln>
        </p:spPr>
      </p:pic>
      <p:sp>
        <p:nvSpPr>
          <p:cNvPr id="227" name="Google Shape;227;g16b5166e662_0_8"/>
          <p:cNvSpPr txBox="1"/>
          <p:nvPr/>
        </p:nvSpPr>
        <p:spPr>
          <a:xfrm>
            <a:off x="443458" y="5357089"/>
            <a:ext cx="48027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i="0" u="none" strike="noStrike" cap="none">
                <a:solidFill>
                  <a:schemeClr val="dk1"/>
                </a:solidFill>
                <a:latin typeface="Nanum Gothic"/>
                <a:ea typeface="Nanum Gothic"/>
                <a:cs typeface="Nanum Gothic"/>
                <a:sym typeface="Nanum Gothic"/>
              </a:rPr>
              <a:t>The trend of CO2 emissions in Americas and Europe seems to </a:t>
            </a:r>
            <a:r>
              <a:rPr lang="en-US" sz="1000">
                <a:solidFill>
                  <a:schemeClr val="dk1"/>
                </a:solidFill>
                <a:latin typeface="Nanum Gothic"/>
                <a:ea typeface="Nanum Gothic"/>
                <a:cs typeface="Nanum Gothic"/>
                <a:sym typeface="Nanum Gothic"/>
              </a:rPr>
              <a:t>have some correlations with</a:t>
            </a:r>
            <a:r>
              <a:rPr lang="en-US" sz="1000" i="0" u="none" strike="noStrike" cap="none">
                <a:solidFill>
                  <a:schemeClr val="dk1"/>
                </a:solidFill>
                <a:latin typeface="Nanum Gothic"/>
                <a:ea typeface="Nanum Gothic"/>
                <a:cs typeface="Nanum Gothic"/>
                <a:sym typeface="Nanum Gothic"/>
              </a:rPr>
              <a:t> all three events (Global recession, Paris Agreement, Covid-19). But in other regions, only Covid-19 seems to have a</a:t>
            </a:r>
            <a:r>
              <a:rPr lang="en-US" sz="1000">
                <a:solidFill>
                  <a:schemeClr val="dk1"/>
                </a:solidFill>
                <a:latin typeface="Nanum Gothic"/>
                <a:ea typeface="Nanum Gothic"/>
                <a:cs typeface="Nanum Gothic"/>
                <a:sym typeface="Nanum Gothic"/>
              </a:rPr>
              <a:t> relatively weak correlation with</a:t>
            </a:r>
            <a:r>
              <a:rPr lang="en-US" sz="1000" i="0" u="none" strike="noStrike" cap="none">
                <a:solidFill>
                  <a:schemeClr val="dk1"/>
                </a:solidFill>
                <a:latin typeface="Nanum Gothic"/>
                <a:ea typeface="Nanum Gothic"/>
                <a:cs typeface="Nanum Gothic"/>
                <a:sym typeface="Nanum Gothic"/>
              </a:rPr>
              <a:t> the CO2 emissions.</a:t>
            </a:r>
            <a:endParaRPr sz="1000">
              <a:solidFill>
                <a:schemeClr val="dk1"/>
              </a:solidFill>
              <a:latin typeface="Nanum Gothic"/>
              <a:ea typeface="Nanum Gothic"/>
              <a:cs typeface="Nanum Gothic"/>
              <a:sym typeface="Nanum Gothic"/>
            </a:endParaRPr>
          </a:p>
        </p:txBody>
      </p:sp>
      <p:sp>
        <p:nvSpPr>
          <p:cNvPr id="228" name="Google Shape;228;g16b5166e662_0_8"/>
          <p:cNvSpPr txBox="1"/>
          <p:nvPr/>
        </p:nvSpPr>
        <p:spPr>
          <a:xfrm>
            <a:off x="551056" y="1585512"/>
            <a:ext cx="42663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chemeClr val="dk1"/>
                </a:solidFill>
                <a:latin typeface="Helvetica Neue"/>
                <a:ea typeface="Helvetica Neue"/>
                <a:cs typeface="Helvetica Neue"/>
                <a:sym typeface="Helvetica Neue"/>
              </a:rPr>
              <a:t>CO2 Emissions Trend by Continent</a:t>
            </a:r>
            <a:endParaRPr sz="1200" b="1">
              <a:latin typeface="Helvetica Neue"/>
              <a:ea typeface="Helvetica Neue"/>
              <a:cs typeface="Helvetica Neue"/>
              <a:sym typeface="Helvetica Neue"/>
            </a:endParaRPr>
          </a:p>
          <a:p>
            <a:pPr marL="0" marR="0" lvl="0" indent="0" algn="ctr" rtl="0">
              <a:spcBef>
                <a:spcPts val="0"/>
              </a:spcBef>
              <a:spcAft>
                <a:spcPts val="0"/>
              </a:spcAft>
              <a:buNone/>
            </a:pPr>
            <a:endParaRPr sz="1000">
              <a:solidFill>
                <a:schemeClr val="dk1"/>
              </a:solidFill>
              <a:latin typeface="Helvetica Neue"/>
              <a:ea typeface="Helvetica Neue"/>
              <a:cs typeface="Helvetica Neue"/>
              <a:sym typeface="Helvetica Neue"/>
            </a:endParaRPr>
          </a:p>
        </p:txBody>
      </p:sp>
      <p:sp>
        <p:nvSpPr>
          <p:cNvPr id="229" name="Google Shape;229;g16b5166e662_0_8"/>
          <p:cNvSpPr txBox="1"/>
          <p:nvPr/>
        </p:nvSpPr>
        <p:spPr>
          <a:xfrm>
            <a:off x="5947311" y="1345312"/>
            <a:ext cx="60948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dk1"/>
                </a:solidFill>
                <a:latin typeface="Helvetica Neue"/>
                <a:ea typeface="Helvetica Neue"/>
                <a:cs typeface="Helvetica Neue"/>
                <a:sym typeface="Helvetica Neue"/>
              </a:rPr>
              <a:t>CO2 emissions Growth Rate by Continent</a:t>
            </a:r>
            <a:r>
              <a:rPr lang="en-US" sz="1600">
                <a:solidFill>
                  <a:schemeClr val="dk1"/>
                </a:solidFill>
                <a:latin typeface="Helvetica Neue"/>
                <a:ea typeface="Helvetica Neue"/>
                <a:cs typeface="Helvetica Neue"/>
                <a:sym typeface="Helvetica Neue"/>
              </a:rPr>
              <a:t> </a:t>
            </a:r>
            <a:r>
              <a:rPr lang="en-US" sz="1600" baseline="30000">
                <a:solidFill>
                  <a:schemeClr val="dk1"/>
                </a:solidFill>
                <a:latin typeface="Helvetica Neue"/>
                <a:ea typeface="Helvetica Neue"/>
                <a:cs typeface="Helvetica Neue"/>
                <a:sym typeface="Helvetica Neue"/>
              </a:rPr>
              <a:t>2001~2000, top 5 countries </a:t>
            </a:r>
            <a:endParaRPr sz="1600" baseline="30000">
              <a:solidFill>
                <a:schemeClr val="dk1"/>
              </a:solidFill>
              <a:latin typeface="Helvetica Neue"/>
              <a:ea typeface="Helvetica Neue"/>
              <a:cs typeface="Helvetica Neue"/>
              <a:sym typeface="Helvetica Neue"/>
            </a:endParaRPr>
          </a:p>
        </p:txBody>
      </p:sp>
      <p:sp>
        <p:nvSpPr>
          <p:cNvPr id="230" name="Google Shape;230;g16b5166e662_0_8"/>
          <p:cNvSpPr txBox="1">
            <a:spLocks noGrp="1"/>
          </p:cNvSpPr>
          <p:nvPr>
            <p:ph type="title"/>
          </p:nvPr>
        </p:nvSpPr>
        <p:spPr>
          <a:xfrm>
            <a:off x="417084" y="194566"/>
            <a:ext cx="11358000" cy="1005000"/>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b="1" u="none" strike="noStrike">
                <a:solidFill>
                  <a:srgbClr val="000000"/>
                </a:solidFill>
                <a:latin typeface="Helvetica Neue"/>
                <a:ea typeface="Helvetica Neue"/>
                <a:cs typeface="Helvetica Neue"/>
                <a:sym typeface="Helvetica Neue"/>
              </a:rPr>
              <a:t>Critical time point analysis </a:t>
            </a:r>
            <a:r>
              <a:rPr lang="en-US" sz="2800" b="1">
                <a:latin typeface="Helvetica Neue"/>
                <a:ea typeface="Helvetica Neue"/>
                <a:cs typeface="Helvetica Neue"/>
                <a:sym typeface="Helvetica Neue"/>
              </a:rPr>
              <a:t>- </a:t>
            </a:r>
            <a:r>
              <a:rPr lang="en-US" sz="2000" b="1">
                <a:latin typeface="Helvetica Neue"/>
                <a:ea typeface="Helvetica Neue"/>
                <a:cs typeface="Helvetica Neue"/>
                <a:sym typeface="Helvetica Neue"/>
              </a:rPr>
              <a:t>Recession, Paris Agreement, COVID-19</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CO2 emission patterns in global events show different patterns by continent</a:t>
            </a:r>
            <a:endParaRPr sz="2400">
              <a:latin typeface="Helvetica Neue"/>
              <a:ea typeface="Helvetica Neue"/>
              <a:cs typeface="Helvetica Neue"/>
              <a:sym typeface="Helvetica Neue"/>
            </a:endParaRPr>
          </a:p>
        </p:txBody>
      </p:sp>
      <p:cxnSp>
        <p:nvCxnSpPr>
          <p:cNvPr id="231" name="Google Shape;231;g16b5166e662_0_8"/>
          <p:cNvCxnSpPr/>
          <p:nvPr/>
        </p:nvCxnSpPr>
        <p:spPr>
          <a:xfrm>
            <a:off x="551039" y="1199625"/>
            <a:ext cx="11076000" cy="0"/>
          </a:xfrm>
          <a:prstGeom prst="straightConnector1">
            <a:avLst/>
          </a:prstGeom>
          <a:noFill/>
          <a:ln w="19050" cap="flat" cmpd="sng">
            <a:solidFill>
              <a:schemeClr val="dk1"/>
            </a:solidFill>
            <a:prstDash val="solid"/>
            <a:miter lim="800000"/>
            <a:headEnd type="none" w="sm" len="sm"/>
            <a:tailEnd type="none" w="sm" len="sm"/>
          </a:ln>
        </p:spPr>
      </p:cxnSp>
      <p:sp>
        <p:nvSpPr>
          <p:cNvPr id="232" name="Google Shape;232;g16b5166e662_0_8"/>
          <p:cNvSpPr txBox="1"/>
          <p:nvPr/>
        </p:nvSpPr>
        <p:spPr>
          <a:xfrm>
            <a:off x="6891950" y="6563375"/>
            <a:ext cx="55914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 Top 5 countries in each continent were selected by amount of CO2 emissions in 2020</a:t>
            </a:r>
            <a:r>
              <a:rPr lang="en-US" sz="1000">
                <a:solidFill>
                  <a:schemeClr val="dk1"/>
                </a:solidFill>
                <a:latin typeface="Calibri"/>
                <a:ea typeface="Calibri"/>
                <a:cs typeface="Calibri"/>
                <a:sym typeface="Calibri"/>
              </a:rPr>
              <a:t>.  </a:t>
            </a:r>
            <a:endParaRPr sz="1000">
              <a:solidFill>
                <a:schemeClr val="dk1"/>
              </a:solidFill>
              <a:latin typeface="Calibri"/>
              <a:ea typeface="Calibri"/>
              <a:cs typeface="Calibri"/>
              <a:sym typeface="Calibri"/>
            </a:endParaRPr>
          </a:p>
        </p:txBody>
      </p:sp>
      <p:pic>
        <p:nvPicPr>
          <p:cNvPr id="233" name="Google Shape;233;g16b5166e662_0_8"/>
          <p:cNvPicPr preferRelativeResize="0"/>
          <p:nvPr/>
        </p:nvPicPr>
        <p:blipFill rotWithShape="1">
          <a:blip r:embed="rId4">
            <a:alphaModFix/>
          </a:blip>
          <a:srcRect t="2846"/>
          <a:stretch/>
        </p:blipFill>
        <p:spPr>
          <a:xfrm>
            <a:off x="443459" y="2139332"/>
            <a:ext cx="4802672" cy="2858944"/>
          </a:xfrm>
          <a:prstGeom prst="rect">
            <a:avLst/>
          </a:prstGeom>
          <a:noFill/>
          <a:ln>
            <a:noFill/>
          </a:ln>
        </p:spPr>
      </p:pic>
      <p:pic>
        <p:nvPicPr>
          <p:cNvPr id="234" name="Google Shape;234;g16b5166e662_0_8"/>
          <p:cNvPicPr preferRelativeResize="0"/>
          <p:nvPr/>
        </p:nvPicPr>
        <p:blipFill rotWithShape="1">
          <a:blip r:embed="rId5">
            <a:alphaModFix/>
          </a:blip>
          <a:srcRect t="4278"/>
          <a:stretch/>
        </p:blipFill>
        <p:spPr>
          <a:xfrm>
            <a:off x="8698082" y="4255183"/>
            <a:ext cx="3413234" cy="1858392"/>
          </a:xfrm>
          <a:prstGeom prst="rect">
            <a:avLst/>
          </a:prstGeom>
          <a:noFill/>
          <a:ln>
            <a:noFill/>
          </a:ln>
        </p:spPr>
      </p:pic>
      <p:pic>
        <p:nvPicPr>
          <p:cNvPr id="235" name="Google Shape;235;g16b5166e662_0_8"/>
          <p:cNvPicPr preferRelativeResize="0"/>
          <p:nvPr/>
        </p:nvPicPr>
        <p:blipFill rotWithShape="1">
          <a:blip r:embed="rId6">
            <a:alphaModFix/>
          </a:blip>
          <a:srcRect t="4067"/>
          <a:stretch/>
        </p:blipFill>
        <p:spPr>
          <a:xfrm>
            <a:off x="5353709" y="4266790"/>
            <a:ext cx="3413234" cy="1862415"/>
          </a:xfrm>
          <a:prstGeom prst="rect">
            <a:avLst/>
          </a:prstGeom>
          <a:noFill/>
          <a:ln>
            <a:noFill/>
          </a:ln>
        </p:spPr>
      </p:pic>
      <p:sp>
        <p:nvSpPr>
          <p:cNvPr id="236" name="Google Shape;236;g16b5166e662_0_8"/>
          <p:cNvSpPr txBox="1"/>
          <p:nvPr/>
        </p:nvSpPr>
        <p:spPr>
          <a:xfrm>
            <a:off x="6627317" y="4081607"/>
            <a:ext cx="142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baseline="30000">
                <a:solidFill>
                  <a:schemeClr val="dk1"/>
                </a:solidFill>
                <a:latin typeface="Calibri"/>
                <a:ea typeface="Calibri"/>
                <a:cs typeface="Calibri"/>
                <a:sym typeface="Calibri"/>
              </a:rPr>
              <a:t>Asia</a:t>
            </a:r>
            <a:endParaRPr sz="1800" b="1" baseline="30000">
              <a:solidFill>
                <a:schemeClr val="dk1"/>
              </a:solidFill>
              <a:latin typeface="Calibri"/>
              <a:ea typeface="Calibri"/>
              <a:cs typeface="Calibri"/>
              <a:sym typeface="Calibri"/>
            </a:endParaRPr>
          </a:p>
        </p:txBody>
      </p:sp>
      <p:sp>
        <p:nvSpPr>
          <p:cNvPr id="237" name="Google Shape;237;g16b5166e662_0_8"/>
          <p:cNvSpPr txBox="1"/>
          <p:nvPr/>
        </p:nvSpPr>
        <p:spPr>
          <a:xfrm>
            <a:off x="9971690" y="4081606"/>
            <a:ext cx="142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baseline="30000">
                <a:solidFill>
                  <a:schemeClr val="dk1"/>
                </a:solidFill>
                <a:latin typeface="Calibri"/>
                <a:ea typeface="Calibri"/>
                <a:cs typeface="Calibri"/>
                <a:sym typeface="Calibri"/>
              </a:rPr>
              <a:t>Africa</a:t>
            </a:r>
            <a:endParaRPr sz="1800" b="1" baseline="30000">
              <a:solidFill>
                <a:schemeClr val="dk1"/>
              </a:solidFill>
              <a:latin typeface="Calibri"/>
              <a:ea typeface="Calibri"/>
              <a:cs typeface="Calibri"/>
              <a:sym typeface="Calibri"/>
            </a:endParaRPr>
          </a:p>
        </p:txBody>
      </p:sp>
      <p:sp>
        <p:nvSpPr>
          <p:cNvPr id="238" name="Google Shape;238;g16b5166e662_0_8"/>
          <p:cNvSpPr txBox="1"/>
          <p:nvPr/>
        </p:nvSpPr>
        <p:spPr>
          <a:xfrm>
            <a:off x="5571175" y="3681400"/>
            <a:ext cx="2853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CO2 emissions during all 3 events show decreasing patterns in all 5 countries.</a:t>
            </a:r>
            <a:endParaRPr sz="1000">
              <a:solidFill>
                <a:schemeClr val="dk1"/>
              </a:solidFill>
              <a:latin typeface="Nanum Gothic"/>
              <a:ea typeface="Nanum Gothic"/>
              <a:cs typeface="Nanum Gothic"/>
              <a:sym typeface="Nanum Gothic"/>
            </a:endParaRPr>
          </a:p>
        </p:txBody>
      </p:sp>
      <p:pic>
        <p:nvPicPr>
          <p:cNvPr id="239" name="Google Shape;239;g16b5166e662_0_8"/>
          <p:cNvPicPr preferRelativeResize="0"/>
          <p:nvPr/>
        </p:nvPicPr>
        <p:blipFill rotWithShape="1">
          <a:blip r:embed="rId7">
            <a:alphaModFix/>
          </a:blip>
          <a:srcRect t="3670"/>
          <a:stretch/>
        </p:blipFill>
        <p:spPr>
          <a:xfrm>
            <a:off x="8687878" y="1816617"/>
            <a:ext cx="3433645" cy="1881372"/>
          </a:xfrm>
          <a:prstGeom prst="rect">
            <a:avLst/>
          </a:prstGeom>
          <a:noFill/>
          <a:ln>
            <a:noFill/>
          </a:ln>
        </p:spPr>
      </p:pic>
      <p:pic>
        <p:nvPicPr>
          <p:cNvPr id="240" name="Google Shape;240;g16b5166e662_0_8"/>
          <p:cNvPicPr preferRelativeResize="0"/>
          <p:nvPr/>
        </p:nvPicPr>
        <p:blipFill rotWithShape="1">
          <a:blip r:embed="rId8">
            <a:alphaModFix/>
          </a:blip>
          <a:srcRect t="4039"/>
          <a:stretch/>
        </p:blipFill>
        <p:spPr>
          <a:xfrm>
            <a:off x="5354756" y="1816613"/>
            <a:ext cx="3411152" cy="1861926"/>
          </a:xfrm>
          <a:prstGeom prst="rect">
            <a:avLst/>
          </a:prstGeom>
          <a:noFill/>
          <a:ln>
            <a:noFill/>
          </a:ln>
        </p:spPr>
      </p:pic>
      <p:sp>
        <p:nvSpPr>
          <p:cNvPr id="241" name="Google Shape;241;g16b5166e662_0_8"/>
          <p:cNvSpPr txBox="1"/>
          <p:nvPr/>
        </p:nvSpPr>
        <p:spPr>
          <a:xfrm>
            <a:off x="6523166" y="1631709"/>
            <a:ext cx="142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baseline="30000">
                <a:solidFill>
                  <a:schemeClr val="dk1"/>
                </a:solidFill>
                <a:latin typeface="Calibri"/>
                <a:ea typeface="Calibri"/>
                <a:cs typeface="Calibri"/>
                <a:sym typeface="Calibri"/>
              </a:rPr>
              <a:t>Americas</a:t>
            </a:r>
            <a:endParaRPr sz="1800" b="1" baseline="30000">
              <a:solidFill>
                <a:schemeClr val="dk1"/>
              </a:solidFill>
              <a:latin typeface="Calibri"/>
              <a:ea typeface="Calibri"/>
              <a:cs typeface="Calibri"/>
              <a:sym typeface="Calibri"/>
            </a:endParaRPr>
          </a:p>
        </p:txBody>
      </p:sp>
      <p:sp>
        <p:nvSpPr>
          <p:cNvPr id="242" name="Google Shape;242;g16b5166e662_0_8"/>
          <p:cNvSpPr txBox="1"/>
          <p:nvPr/>
        </p:nvSpPr>
        <p:spPr>
          <a:xfrm>
            <a:off x="9912318" y="1653709"/>
            <a:ext cx="142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baseline="30000">
                <a:solidFill>
                  <a:schemeClr val="dk1"/>
                </a:solidFill>
                <a:latin typeface="Calibri"/>
                <a:ea typeface="Calibri"/>
                <a:cs typeface="Calibri"/>
                <a:sym typeface="Calibri"/>
              </a:rPr>
              <a:t>Europe</a:t>
            </a:r>
            <a:endParaRPr sz="1800" b="1" baseline="30000">
              <a:solidFill>
                <a:schemeClr val="dk1"/>
              </a:solidFill>
              <a:latin typeface="Calibri"/>
              <a:ea typeface="Calibri"/>
              <a:cs typeface="Calibri"/>
              <a:sym typeface="Calibri"/>
            </a:endParaRPr>
          </a:p>
        </p:txBody>
      </p:sp>
      <p:sp>
        <p:nvSpPr>
          <p:cNvPr id="243" name="Google Shape;243;g16b5166e662_0_8"/>
          <p:cNvSpPr txBox="1"/>
          <p:nvPr/>
        </p:nvSpPr>
        <p:spPr>
          <a:xfrm>
            <a:off x="8766950" y="3681400"/>
            <a:ext cx="3275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CO2 emissions during Global Recessions and COVID-19 show decreasing patterns in all 5 countries</a:t>
            </a:r>
            <a:r>
              <a:rPr lang="en-US" sz="1000">
                <a:solidFill>
                  <a:schemeClr val="dk1"/>
                </a:solidFill>
                <a:latin typeface="Helvetica Neue"/>
                <a:ea typeface="Helvetica Neue"/>
                <a:cs typeface="Helvetica Neue"/>
                <a:sym typeface="Helvetica Neue"/>
              </a:rPr>
              <a:t>.</a:t>
            </a:r>
            <a:endParaRPr sz="1000">
              <a:solidFill>
                <a:schemeClr val="dk1"/>
              </a:solidFill>
              <a:latin typeface="Helvetica Neue"/>
              <a:ea typeface="Helvetica Neue"/>
              <a:cs typeface="Helvetica Neue"/>
              <a:sym typeface="Helvetica Neue"/>
            </a:endParaRPr>
          </a:p>
        </p:txBody>
      </p:sp>
      <p:sp>
        <p:nvSpPr>
          <p:cNvPr id="244" name="Google Shape;244;g16b5166e662_0_8"/>
          <p:cNvSpPr txBox="1"/>
          <p:nvPr/>
        </p:nvSpPr>
        <p:spPr>
          <a:xfrm>
            <a:off x="5591825" y="6053000"/>
            <a:ext cx="2937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Even in global events, CO2 emissions growth rates are comparatively stable in the countries.</a:t>
            </a:r>
            <a:endParaRPr sz="1000">
              <a:solidFill>
                <a:schemeClr val="dk1"/>
              </a:solidFill>
              <a:latin typeface="Helvetica Neue"/>
              <a:ea typeface="Helvetica Neue"/>
              <a:cs typeface="Helvetica Neue"/>
              <a:sym typeface="Helvetica Neue"/>
            </a:endParaRPr>
          </a:p>
        </p:txBody>
      </p:sp>
      <p:sp>
        <p:nvSpPr>
          <p:cNvPr id="245" name="Google Shape;245;g16b5166e662_0_8"/>
          <p:cNvSpPr txBox="1"/>
          <p:nvPr/>
        </p:nvSpPr>
        <p:spPr>
          <a:xfrm>
            <a:off x="8802000" y="6053000"/>
            <a:ext cx="33093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CO2 emissions growth rates are comparatively stable but in Pandemic, the figures show consistent negative trend.</a:t>
            </a:r>
            <a:endParaRPr sz="1000">
              <a:solidFill>
                <a:schemeClr val="dk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16b5166e662_0_26" descr="Grey Clouds Png, Transparent Png - kindpng"/>
          <p:cNvPicPr preferRelativeResize="0"/>
          <p:nvPr/>
        </p:nvPicPr>
        <p:blipFill rotWithShape="1">
          <a:blip r:embed="rId3">
            <a:alphaModFix/>
          </a:blip>
          <a:srcRect/>
          <a:stretch/>
        </p:blipFill>
        <p:spPr>
          <a:xfrm>
            <a:off x="9643621" y="3423"/>
            <a:ext cx="2548380" cy="1200108"/>
          </a:xfrm>
          <a:prstGeom prst="rect">
            <a:avLst/>
          </a:prstGeom>
          <a:noFill/>
          <a:ln>
            <a:noFill/>
          </a:ln>
        </p:spPr>
      </p:pic>
      <p:sp>
        <p:nvSpPr>
          <p:cNvPr id="251" name="Google Shape;251;g16b5166e662_0_26"/>
          <p:cNvSpPr txBox="1">
            <a:spLocks noGrp="1"/>
          </p:cNvSpPr>
          <p:nvPr>
            <p:ph type="title"/>
          </p:nvPr>
        </p:nvSpPr>
        <p:spPr>
          <a:xfrm>
            <a:off x="417084" y="194566"/>
            <a:ext cx="11358000" cy="1005000"/>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3700"/>
              <a:buFont typeface="Roboto Condensed"/>
              <a:buNone/>
            </a:pPr>
            <a:r>
              <a:rPr lang="en-US" sz="2800" b="1">
                <a:latin typeface="Helvetica Neue"/>
                <a:ea typeface="Helvetica Neue"/>
                <a:cs typeface="Helvetica Neue"/>
                <a:sym typeface="Helvetica Neue"/>
              </a:rPr>
              <a:t>Critical time point analysis - </a:t>
            </a:r>
            <a:r>
              <a:rPr lang="en-US" sz="2000" b="1">
                <a:latin typeface="Helvetica Neue"/>
                <a:ea typeface="Helvetica Neue"/>
                <a:cs typeface="Helvetica Neue"/>
                <a:sym typeface="Helvetica Neue"/>
              </a:rPr>
              <a:t>Recession, Paris Agreement, COVID-19</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Among three events, COVID-19 has the largest impact on CO2 emission globally</a:t>
            </a:r>
            <a:endParaRPr sz="2800">
              <a:latin typeface="Helvetica Neue"/>
              <a:ea typeface="Helvetica Neue"/>
              <a:cs typeface="Helvetica Neue"/>
              <a:sym typeface="Helvetica Neue"/>
            </a:endParaRPr>
          </a:p>
        </p:txBody>
      </p:sp>
      <p:cxnSp>
        <p:nvCxnSpPr>
          <p:cNvPr id="252" name="Google Shape;252;g16b5166e662_0_26"/>
          <p:cNvCxnSpPr/>
          <p:nvPr/>
        </p:nvCxnSpPr>
        <p:spPr>
          <a:xfrm>
            <a:off x="551039" y="1199625"/>
            <a:ext cx="11076000" cy="0"/>
          </a:xfrm>
          <a:prstGeom prst="straightConnector1">
            <a:avLst/>
          </a:prstGeom>
          <a:noFill/>
          <a:ln w="19050" cap="flat" cmpd="sng">
            <a:solidFill>
              <a:schemeClr val="dk1"/>
            </a:solidFill>
            <a:prstDash val="solid"/>
            <a:miter lim="800000"/>
            <a:headEnd type="none" w="sm" len="sm"/>
            <a:tailEnd type="none" w="sm" len="sm"/>
          </a:ln>
        </p:spPr>
      </p:cxnSp>
      <p:sp>
        <p:nvSpPr>
          <p:cNvPr id="253" name="Google Shape;253;g16b5166e662_0_26"/>
          <p:cNvSpPr txBox="1"/>
          <p:nvPr/>
        </p:nvSpPr>
        <p:spPr>
          <a:xfrm>
            <a:off x="1212725" y="1318825"/>
            <a:ext cx="43476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CO2 Emission Growth Rate by Recession (2008~2009)</a:t>
            </a:r>
            <a:endParaRPr sz="1200" b="1">
              <a:solidFill>
                <a:schemeClr val="dk1"/>
              </a:solidFill>
              <a:latin typeface="Helvetica Neue"/>
              <a:ea typeface="Helvetica Neue"/>
              <a:cs typeface="Helvetica Neue"/>
              <a:sym typeface="Helvetica Neue"/>
            </a:endParaRPr>
          </a:p>
        </p:txBody>
      </p:sp>
      <p:sp>
        <p:nvSpPr>
          <p:cNvPr id="254" name="Google Shape;254;g16b5166e662_0_26"/>
          <p:cNvSpPr txBox="1"/>
          <p:nvPr/>
        </p:nvSpPr>
        <p:spPr>
          <a:xfrm>
            <a:off x="6277141" y="4320481"/>
            <a:ext cx="5382900" cy="1985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Helvetica Neue"/>
                <a:ea typeface="Helvetica Neue"/>
                <a:cs typeface="Helvetica Neue"/>
                <a:sym typeface="Helvetica Neue"/>
              </a:rPr>
              <a:t>Findings</a:t>
            </a:r>
            <a:endParaRPr sz="1400" b="1">
              <a:solidFill>
                <a:schemeClr val="dk1"/>
              </a:solidFill>
              <a:latin typeface="Helvetica Neue"/>
              <a:ea typeface="Helvetica Neue"/>
              <a:cs typeface="Helvetica Neue"/>
              <a:sym typeface="Helvetica Neue"/>
            </a:endParaRPr>
          </a:p>
          <a:p>
            <a:pPr marL="285750" marR="0" lvl="0" indent="-285750" algn="l" rtl="0">
              <a:spcBef>
                <a:spcPts val="9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In recession period, CO2 emissions declined in most American, Oceanian, and European countries while those in most Asian and African countries increased.</a:t>
            </a:r>
            <a:endParaRPr>
              <a:latin typeface="Nanum Gothic"/>
              <a:ea typeface="Nanum Gothic"/>
              <a:cs typeface="Nanum Gothic"/>
              <a:sym typeface="Nanum Gothic"/>
            </a:endParaRPr>
          </a:p>
          <a:p>
            <a:pPr marL="285750" marR="0" lvl="0" indent="-285750" algn="l" rtl="0">
              <a:spcBef>
                <a:spcPts val="3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Even after Paris agreement was accepted, CO2 emissions were still increasing in most countries except some European countries.</a:t>
            </a:r>
            <a:endParaRPr>
              <a:latin typeface="Nanum Gothic"/>
              <a:ea typeface="Nanum Gothic"/>
              <a:cs typeface="Nanum Gothic"/>
              <a:sym typeface="Nanum Gothic"/>
            </a:endParaRPr>
          </a:p>
          <a:p>
            <a:pPr marL="285750" marR="0" lvl="0" indent="-285750" algn="l" rtl="0">
              <a:spcBef>
                <a:spcPts val="3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In pandemic period, CO2 emissions were decreased in most countries except some Asian countries.</a:t>
            </a:r>
            <a:endParaRPr>
              <a:latin typeface="Nanum Gothic"/>
              <a:ea typeface="Nanum Gothic"/>
              <a:cs typeface="Nanum Gothic"/>
              <a:sym typeface="Nanum Gothic"/>
            </a:endParaRPr>
          </a:p>
          <a:p>
            <a:pPr marL="285750" marR="0" lvl="0" indent="-285750" algn="l" rtl="0">
              <a:spcBef>
                <a:spcPts val="3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However, what if some countries’ economy is shrinking or developing regardless of the situation? Can we find any possible confounders?</a:t>
            </a:r>
            <a:endParaRPr>
              <a:latin typeface="Nanum Gothic"/>
              <a:ea typeface="Nanum Gothic"/>
              <a:cs typeface="Nanum Gothic"/>
              <a:sym typeface="Nanum Gothic"/>
            </a:endParaRPr>
          </a:p>
          <a:p>
            <a:pPr marL="0" marR="0" lvl="0" indent="0" algn="l" rtl="0">
              <a:spcBef>
                <a:spcPts val="0"/>
              </a:spcBef>
              <a:spcAft>
                <a:spcPts val="0"/>
              </a:spcAft>
              <a:buNone/>
            </a:pPr>
            <a:endParaRPr sz="1400">
              <a:solidFill>
                <a:schemeClr val="dk1"/>
              </a:solidFill>
              <a:latin typeface="Nanum Gothic"/>
              <a:ea typeface="Nanum Gothic"/>
              <a:cs typeface="Nanum Gothic"/>
              <a:sym typeface="Nanum Gothic"/>
            </a:endParaRPr>
          </a:p>
        </p:txBody>
      </p:sp>
      <p:sp>
        <p:nvSpPr>
          <p:cNvPr id="255" name="Google Shape;255;g16b5166e662_0_26"/>
          <p:cNvSpPr txBox="1"/>
          <p:nvPr/>
        </p:nvSpPr>
        <p:spPr>
          <a:xfrm>
            <a:off x="6783604" y="1318832"/>
            <a:ext cx="4266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CO2 Emission Growth Rate by COVID-19 (2019~2020)</a:t>
            </a:r>
            <a:endParaRPr sz="1200" b="1">
              <a:solidFill>
                <a:schemeClr val="dk1"/>
              </a:solidFill>
              <a:latin typeface="Helvetica Neue"/>
              <a:ea typeface="Helvetica Neue"/>
              <a:cs typeface="Helvetica Neue"/>
              <a:sym typeface="Helvetica Neue"/>
            </a:endParaRPr>
          </a:p>
        </p:txBody>
      </p:sp>
      <p:sp>
        <p:nvSpPr>
          <p:cNvPr id="256" name="Google Shape;256;g16b5166e662_0_26"/>
          <p:cNvSpPr txBox="1"/>
          <p:nvPr/>
        </p:nvSpPr>
        <p:spPr>
          <a:xfrm>
            <a:off x="910025" y="4029525"/>
            <a:ext cx="4700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Helvetica Neue"/>
                <a:ea typeface="Helvetica Neue"/>
                <a:cs typeface="Helvetica Neue"/>
                <a:sym typeface="Helvetica Neue"/>
              </a:rPr>
              <a:t>CO2 Emission Growth Rate by Paris Agreement (2016~2017)</a:t>
            </a:r>
            <a:endParaRPr sz="1200" b="1">
              <a:solidFill>
                <a:schemeClr val="dk1"/>
              </a:solidFill>
              <a:latin typeface="Helvetica Neue"/>
              <a:ea typeface="Helvetica Neue"/>
              <a:cs typeface="Helvetica Neue"/>
              <a:sym typeface="Helvetica Neue"/>
            </a:endParaRPr>
          </a:p>
        </p:txBody>
      </p:sp>
      <p:cxnSp>
        <p:nvCxnSpPr>
          <p:cNvPr id="257" name="Google Shape;257;g16b5166e662_0_26"/>
          <p:cNvCxnSpPr/>
          <p:nvPr/>
        </p:nvCxnSpPr>
        <p:spPr>
          <a:xfrm>
            <a:off x="7125936" y="4490763"/>
            <a:ext cx="4412700" cy="0"/>
          </a:xfrm>
          <a:prstGeom prst="straightConnector1">
            <a:avLst/>
          </a:prstGeom>
          <a:noFill/>
          <a:ln w="9525" cap="flat" cmpd="thinThick">
            <a:solidFill>
              <a:srgbClr val="A5A5A5"/>
            </a:solidFill>
            <a:prstDash val="solid"/>
            <a:miter lim="800000"/>
            <a:headEnd type="none" w="sm" len="sm"/>
            <a:tailEnd type="oval" w="med" len="med"/>
          </a:ln>
        </p:spPr>
      </p:cxnSp>
      <p:pic>
        <p:nvPicPr>
          <p:cNvPr id="258" name="Google Shape;258;g16b5166e662_0_26"/>
          <p:cNvPicPr preferRelativeResize="0"/>
          <p:nvPr/>
        </p:nvPicPr>
        <p:blipFill rotWithShape="1">
          <a:blip r:embed="rId4">
            <a:alphaModFix/>
          </a:blip>
          <a:srcRect t="3707"/>
          <a:stretch/>
        </p:blipFill>
        <p:spPr>
          <a:xfrm>
            <a:off x="6315216" y="1583403"/>
            <a:ext cx="5306666" cy="2392417"/>
          </a:xfrm>
          <a:prstGeom prst="rect">
            <a:avLst/>
          </a:prstGeom>
          <a:noFill/>
          <a:ln>
            <a:noFill/>
          </a:ln>
        </p:spPr>
      </p:pic>
      <p:pic>
        <p:nvPicPr>
          <p:cNvPr id="259" name="Google Shape;259;g16b5166e662_0_26"/>
          <p:cNvPicPr preferRelativeResize="0"/>
          <p:nvPr/>
        </p:nvPicPr>
        <p:blipFill rotWithShape="1">
          <a:blip r:embed="rId5">
            <a:alphaModFix/>
          </a:blip>
          <a:srcRect t="4770"/>
          <a:stretch/>
        </p:blipFill>
        <p:spPr>
          <a:xfrm>
            <a:off x="741074" y="4320481"/>
            <a:ext cx="5305318" cy="2365483"/>
          </a:xfrm>
          <a:prstGeom prst="rect">
            <a:avLst/>
          </a:prstGeom>
          <a:noFill/>
          <a:ln>
            <a:noFill/>
          </a:ln>
        </p:spPr>
      </p:pic>
      <p:pic>
        <p:nvPicPr>
          <p:cNvPr id="260" name="Google Shape;260;g16b5166e662_0_26"/>
          <p:cNvPicPr preferRelativeResize="0"/>
          <p:nvPr/>
        </p:nvPicPr>
        <p:blipFill rotWithShape="1">
          <a:blip r:embed="rId6">
            <a:alphaModFix/>
          </a:blip>
          <a:srcRect t="3929"/>
          <a:stretch/>
        </p:blipFill>
        <p:spPr>
          <a:xfrm>
            <a:off x="727471" y="1583403"/>
            <a:ext cx="5318923" cy="239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16b5166e662_0_39" descr="Grey Clouds Png, Transparent Png - kindpng"/>
          <p:cNvPicPr preferRelativeResize="0"/>
          <p:nvPr/>
        </p:nvPicPr>
        <p:blipFill rotWithShape="1">
          <a:blip r:embed="rId3">
            <a:alphaModFix/>
          </a:blip>
          <a:srcRect/>
          <a:stretch/>
        </p:blipFill>
        <p:spPr>
          <a:xfrm>
            <a:off x="9643621" y="3423"/>
            <a:ext cx="2548380" cy="1200108"/>
          </a:xfrm>
          <a:prstGeom prst="rect">
            <a:avLst/>
          </a:prstGeom>
          <a:noFill/>
          <a:ln>
            <a:noFill/>
          </a:ln>
        </p:spPr>
      </p:pic>
      <p:pic>
        <p:nvPicPr>
          <p:cNvPr id="267" name="Google Shape;267;g16b5166e662_0_39"/>
          <p:cNvPicPr preferRelativeResize="0"/>
          <p:nvPr/>
        </p:nvPicPr>
        <p:blipFill rotWithShape="1">
          <a:blip r:embed="rId4">
            <a:alphaModFix/>
          </a:blip>
          <a:srcRect b="11039"/>
          <a:stretch/>
        </p:blipFill>
        <p:spPr>
          <a:xfrm>
            <a:off x="510585" y="1512035"/>
            <a:ext cx="5068455" cy="2437760"/>
          </a:xfrm>
          <a:prstGeom prst="rect">
            <a:avLst/>
          </a:prstGeom>
          <a:noFill/>
          <a:ln>
            <a:noFill/>
          </a:ln>
        </p:spPr>
      </p:pic>
      <p:pic>
        <p:nvPicPr>
          <p:cNvPr id="268" name="Google Shape;268;g16b5166e662_0_39"/>
          <p:cNvPicPr preferRelativeResize="0"/>
          <p:nvPr/>
        </p:nvPicPr>
        <p:blipFill rotWithShape="1">
          <a:blip r:embed="rId5">
            <a:alphaModFix/>
          </a:blip>
          <a:srcRect/>
          <a:stretch/>
        </p:blipFill>
        <p:spPr>
          <a:xfrm>
            <a:off x="510585" y="4116005"/>
            <a:ext cx="4917900" cy="2720541"/>
          </a:xfrm>
          <a:prstGeom prst="rect">
            <a:avLst/>
          </a:prstGeom>
          <a:noFill/>
          <a:ln>
            <a:noFill/>
          </a:ln>
        </p:spPr>
      </p:pic>
      <p:sp>
        <p:nvSpPr>
          <p:cNvPr id="269" name="Google Shape;269;g16b5166e662_0_39"/>
          <p:cNvSpPr txBox="1">
            <a:spLocks noGrp="1"/>
          </p:cNvSpPr>
          <p:nvPr>
            <p:ph type="title"/>
          </p:nvPr>
        </p:nvSpPr>
        <p:spPr>
          <a:xfrm>
            <a:off x="417084" y="194566"/>
            <a:ext cx="11358000" cy="1005000"/>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b="1" u="none" strike="noStrike">
                <a:solidFill>
                  <a:srgbClr val="000000"/>
                </a:solidFill>
                <a:latin typeface="Helvetica Neue"/>
                <a:ea typeface="Helvetica Neue"/>
                <a:cs typeface="Helvetica Neue"/>
                <a:sym typeface="Helvetica Neue"/>
              </a:rPr>
              <a:t>Critical time point analysis </a:t>
            </a:r>
            <a:r>
              <a:rPr lang="en-US" sz="2800" b="1">
                <a:latin typeface="Helvetica Neue"/>
                <a:ea typeface="Helvetica Neue"/>
                <a:cs typeface="Helvetica Neue"/>
                <a:sym typeface="Helvetica Neue"/>
              </a:rPr>
              <a:t>- </a:t>
            </a:r>
            <a:r>
              <a:rPr lang="en-US" sz="2000" b="1">
                <a:latin typeface="Helvetica Neue"/>
                <a:ea typeface="Helvetica Neue"/>
                <a:cs typeface="Helvetica Neue"/>
                <a:sym typeface="Helvetica Neue"/>
              </a:rPr>
              <a:t>Recession, Paris Agreement, COVID-19</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In Global Recession and Pandemic, Both GDP and CO2 Growth Rates declined</a:t>
            </a:r>
            <a:endParaRPr sz="2400">
              <a:latin typeface="Helvetica Neue"/>
              <a:ea typeface="Helvetica Neue"/>
              <a:cs typeface="Helvetica Neue"/>
              <a:sym typeface="Helvetica Neue"/>
            </a:endParaRPr>
          </a:p>
        </p:txBody>
      </p:sp>
      <p:cxnSp>
        <p:nvCxnSpPr>
          <p:cNvPr id="270" name="Google Shape;270;g16b5166e662_0_39"/>
          <p:cNvCxnSpPr/>
          <p:nvPr/>
        </p:nvCxnSpPr>
        <p:spPr>
          <a:xfrm>
            <a:off x="551039" y="1199625"/>
            <a:ext cx="11076000" cy="0"/>
          </a:xfrm>
          <a:prstGeom prst="straightConnector1">
            <a:avLst/>
          </a:prstGeom>
          <a:noFill/>
          <a:ln w="19050" cap="flat" cmpd="sng">
            <a:solidFill>
              <a:schemeClr val="dk1"/>
            </a:solidFill>
            <a:prstDash val="solid"/>
            <a:miter lim="800000"/>
            <a:headEnd type="none" w="sm" len="sm"/>
            <a:tailEnd type="none" w="sm" len="sm"/>
          </a:ln>
        </p:spPr>
      </p:cxnSp>
      <p:sp>
        <p:nvSpPr>
          <p:cNvPr id="271" name="Google Shape;271;g16b5166e662_0_39"/>
          <p:cNvSpPr txBox="1"/>
          <p:nvPr/>
        </p:nvSpPr>
        <p:spPr>
          <a:xfrm>
            <a:off x="670155" y="1250426"/>
            <a:ext cx="42663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Calibri"/>
                <a:ea typeface="Calibri"/>
                <a:cs typeface="Calibri"/>
                <a:sym typeface="Calibri"/>
              </a:rPr>
              <a:t>CO2 Emissions Growth Rate</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b="1">
              <a:solidFill>
                <a:schemeClr val="dk1"/>
              </a:solidFill>
              <a:latin typeface="Calibri"/>
              <a:ea typeface="Calibri"/>
              <a:cs typeface="Calibri"/>
              <a:sym typeface="Calibri"/>
            </a:endParaRPr>
          </a:p>
        </p:txBody>
      </p:sp>
      <p:sp>
        <p:nvSpPr>
          <p:cNvPr id="272" name="Google Shape;272;g16b5166e662_0_39"/>
          <p:cNvSpPr txBox="1"/>
          <p:nvPr/>
        </p:nvSpPr>
        <p:spPr>
          <a:xfrm>
            <a:off x="578856" y="3895544"/>
            <a:ext cx="42663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100" b="1">
                <a:solidFill>
                  <a:schemeClr val="dk1"/>
                </a:solidFill>
                <a:latin typeface="Calibri"/>
                <a:ea typeface="Calibri"/>
                <a:cs typeface="Calibri"/>
                <a:sym typeface="Calibri"/>
              </a:rPr>
              <a:t>GDP Growth Rate</a:t>
            </a:r>
            <a:endParaRPr sz="1100">
              <a:solidFill>
                <a:schemeClr val="dk1"/>
              </a:solidFill>
              <a:latin typeface="Calibri"/>
              <a:ea typeface="Calibri"/>
              <a:cs typeface="Calibri"/>
              <a:sym typeface="Calibri"/>
            </a:endParaRPr>
          </a:p>
        </p:txBody>
      </p:sp>
      <p:sp>
        <p:nvSpPr>
          <p:cNvPr id="273" name="Google Shape;273;g16b5166e662_0_39"/>
          <p:cNvSpPr/>
          <p:nvPr/>
        </p:nvSpPr>
        <p:spPr>
          <a:xfrm flipH="1">
            <a:off x="4841319" y="1518794"/>
            <a:ext cx="226800" cy="5016600"/>
          </a:xfrm>
          <a:prstGeom prst="roundRect">
            <a:avLst>
              <a:gd name="adj" fmla="val 16667"/>
            </a:avLst>
          </a:prstGeom>
          <a:noFill/>
          <a:ln w="15875"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g16b5166e662_0_39"/>
          <p:cNvSpPr/>
          <p:nvPr/>
        </p:nvSpPr>
        <p:spPr>
          <a:xfrm flipH="1">
            <a:off x="2721036" y="1553871"/>
            <a:ext cx="226800" cy="4972500"/>
          </a:xfrm>
          <a:prstGeom prst="roundRect">
            <a:avLst>
              <a:gd name="adj" fmla="val 16667"/>
            </a:avLst>
          </a:prstGeom>
          <a:noFill/>
          <a:ln w="15875"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75" name="Google Shape;275;g16b5166e662_0_39"/>
          <p:cNvCxnSpPr>
            <a:endCxn id="276" idx="1"/>
          </p:cNvCxnSpPr>
          <p:nvPr/>
        </p:nvCxnSpPr>
        <p:spPr>
          <a:xfrm rot="10800000" flipH="1">
            <a:off x="5068188" y="2657059"/>
            <a:ext cx="968700" cy="913500"/>
          </a:xfrm>
          <a:prstGeom prst="bentConnector3">
            <a:avLst>
              <a:gd name="adj1" fmla="val 50000"/>
            </a:avLst>
          </a:prstGeom>
          <a:noFill/>
          <a:ln w="12700" cap="rnd" cmpd="sng">
            <a:solidFill>
              <a:srgbClr val="2F5496"/>
            </a:solidFill>
            <a:prstDash val="solid"/>
            <a:miter lim="800000"/>
            <a:headEnd type="oval" w="med" len="med"/>
            <a:tailEnd type="oval" w="med" len="med"/>
          </a:ln>
        </p:spPr>
      </p:cxnSp>
      <p:sp>
        <p:nvSpPr>
          <p:cNvPr id="277" name="Google Shape;277;g16b5166e662_0_39"/>
          <p:cNvSpPr txBox="1"/>
          <p:nvPr/>
        </p:nvSpPr>
        <p:spPr>
          <a:xfrm>
            <a:off x="6023301" y="1553457"/>
            <a:ext cx="5339100" cy="2925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Global Recession (‘09) : GDP Growth</a:t>
            </a:r>
            <a:r>
              <a:rPr lang="en-US" sz="1300" b="1">
                <a:solidFill>
                  <a:srgbClr val="0070C0"/>
                </a:solidFill>
                <a:latin typeface="Helvetica Neue"/>
                <a:ea typeface="Helvetica Neue"/>
                <a:cs typeface="Helvetica Neue"/>
                <a:sym typeface="Helvetica Neue"/>
              </a:rPr>
              <a:t>↓</a:t>
            </a:r>
            <a:r>
              <a:rPr lang="en-US" sz="1300" b="1">
                <a:solidFill>
                  <a:schemeClr val="dk1"/>
                </a:solidFill>
                <a:latin typeface="Helvetica Neue"/>
                <a:ea typeface="Helvetica Neue"/>
                <a:cs typeface="Helvetica Neue"/>
                <a:sym typeface="Helvetica Neue"/>
              </a:rPr>
              <a:t> , CO2 emissions </a:t>
            </a:r>
            <a:r>
              <a:rPr lang="en-US" sz="1300" b="1">
                <a:solidFill>
                  <a:srgbClr val="0070C0"/>
                </a:solidFill>
                <a:latin typeface="Helvetica Neue"/>
                <a:ea typeface="Helvetica Neue"/>
                <a:cs typeface="Helvetica Neue"/>
                <a:sym typeface="Helvetica Neue"/>
              </a:rPr>
              <a:t>↓</a:t>
            </a:r>
            <a:endParaRPr sz="1300" b="1">
              <a:solidFill>
                <a:schemeClr val="dk1"/>
              </a:solidFill>
              <a:latin typeface="Helvetica Neue"/>
              <a:ea typeface="Helvetica Neue"/>
              <a:cs typeface="Helvetica Neue"/>
              <a:sym typeface="Helvetica Neue"/>
            </a:endParaRPr>
          </a:p>
        </p:txBody>
      </p:sp>
      <p:sp>
        <p:nvSpPr>
          <p:cNvPr id="276" name="Google Shape;276;g16b5166e662_0_39"/>
          <p:cNvSpPr txBox="1"/>
          <p:nvPr/>
        </p:nvSpPr>
        <p:spPr>
          <a:xfrm>
            <a:off x="6036888" y="2510809"/>
            <a:ext cx="52332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COVID-19 (‘20) : GDP Growth </a:t>
            </a:r>
            <a:r>
              <a:rPr lang="en-US" sz="1300" b="1">
                <a:solidFill>
                  <a:srgbClr val="0070C0"/>
                </a:solidFill>
                <a:latin typeface="Helvetica Neue"/>
                <a:ea typeface="Helvetica Neue"/>
                <a:cs typeface="Helvetica Neue"/>
                <a:sym typeface="Helvetica Neue"/>
              </a:rPr>
              <a:t>↓</a:t>
            </a:r>
            <a:r>
              <a:rPr lang="en-US" sz="1300" b="1">
                <a:solidFill>
                  <a:schemeClr val="dk1"/>
                </a:solidFill>
                <a:latin typeface="Helvetica Neue"/>
                <a:ea typeface="Helvetica Neue"/>
                <a:cs typeface="Helvetica Neue"/>
                <a:sym typeface="Helvetica Neue"/>
              </a:rPr>
              <a:t> , CO2 emissions </a:t>
            </a:r>
            <a:r>
              <a:rPr lang="en-US" sz="1300" b="1">
                <a:solidFill>
                  <a:srgbClr val="0070C0"/>
                </a:solidFill>
                <a:latin typeface="Helvetica Neue"/>
                <a:ea typeface="Helvetica Neue"/>
                <a:cs typeface="Helvetica Neue"/>
                <a:sym typeface="Helvetica Neue"/>
              </a:rPr>
              <a:t>↓</a:t>
            </a:r>
            <a:r>
              <a:rPr lang="en-US" sz="1300" b="1">
                <a:solidFill>
                  <a:schemeClr val="dk1"/>
                </a:solidFill>
                <a:latin typeface="Helvetica Neue"/>
                <a:ea typeface="Helvetica Neue"/>
                <a:cs typeface="Helvetica Neue"/>
                <a:sym typeface="Helvetica Neue"/>
              </a:rPr>
              <a:t> </a:t>
            </a:r>
            <a:endParaRPr sz="1200" b="1">
              <a:latin typeface="Helvetica Neue"/>
              <a:ea typeface="Helvetica Neue"/>
              <a:cs typeface="Helvetica Neue"/>
              <a:sym typeface="Helvetica Neue"/>
            </a:endParaRPr>
          </a:p>
        </p:txBody>
      </p:sp>
      <p:sp>
        <p:nvSpPr>
          <p:cNvPr id="278" name="Google Shape;278;g16b5166e662_0_39"/>
          <p:cNvSpPr/>
          <p:nvPr/>
        </p:nvSpPr>
        <p:spPr>
          <a:xfrm flipH="1">
            <a:off x="4245012" y="1518794"/>
            <a:ext cx="226800" cy="5016600"/>
          </a:xfrm>
          <a:prstGeom prst="roundRect">
            <a:avLst>
              <a:gd name="adj" fmla="val 16667"/>
            </a:avLst>
          </a:prstGeom>
          <a:noFill/>
          <a:ln w="15875"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79" name="Google Shape;279;g16b5166e662_0_39"/>
          <p:cNvCxnSpPr>
            <a:stCxn id="278" idx="2"/>
            <a:endCxn id="280" idx="1"/>
          </p:cNvCxnSpPr>
          <p:nvPr/>
        </p:nvCxnSpPr>
        <p:spPr>
          <a:xfrm rot="-5400000">
            <a:off x="3750612" y="4279094"/>
            <a:ext cx="2864100" cy="1648500"/>
          </a:xfrm>
          <a:prstGeom prst="bentConnector4">
            <a:avLst>
              <a:gd name="adj1" fmla="val -8314"/>
              <a:gd name="adj2" fmla="val 72815"/>
            </a:avLst>
          </a:prstGeom>
          <a:noFill/>
          <a:ln w="12700" cap="rnd" cmpd="sng">
            <a:solidFill>
              <a:srgbClr val="C55A11"/>
            </a:solidFill>
            <a:prstDash val="solid"/>
            <a:miter lim="800000"/>
            <a:headEnd type="oval" w="med" len="med"/>
            <a:tailEnd type="oval" w="med" len="med"/>
          </a:ln>
        </p:spPr>
      </p:cxnSp>
      <p:sp>
        <p:nvSpPr>
          <p:cNvPr id="280" name="Google Shape;280;g16b5166e662_0_39"/>
          <p:cNvSpPr txBox="1"/>
          <p:nvPr/>
        </p:nvSpPr>
        <p:spPr>
          <a:xfrm>
            <a:off x="6007050" y="3525074"/>
            <a:ext cx="55386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Paris Agreement(’17) : GDP Growth </a:t>
            </a:r>
            <a:r>
              <a:rPr lang="en-US" sz="1300" b="1">
                <a:solidFill>
                  <a:srgbClr val="FF0000"/>
                </a:solidFill>
                <a:latin typeface="Helvetica Neue"/>
                <a:ea typeface="Helvetica Neue"/>
                <a:cs typeface="Helvetica Neue"/>
                <a:sym typeface="Helvetica Neue"/>
              </a:rPr>
              <a:t>↑</a:t>
            </a:r>
            <a:r>
              <a:rPr lang="en-US" sz="1300" b="1">
                <a:solidFill>
                  <a:schemeClr val="dk1"/>
                </a:solidFill>
                <a:latin typeface="Helvetica Neue"/>
                <a:ea typeface="Helvetica Neue"/>
                <a:cs typeface="Helvetica Neue"/>
                <a:sym typeface="Helvetica Neue"/>
              </a:rPr>
              <a:t> , CO2 emissions </a:t>
            </a:r>
            <a:r>
              <a:rPr lang="en-US" sz="1300" b="1">
                <a:solidFill>
                  <a:srgbClr val="7F7F7F"/>
                </a:solidFill>
                <a:latin typeface="Helvetica Neue"/>
                <a:ea typeface="Helvetica Neue"/>
                <a:cs typeface="Helvetica Neue"/>
                <a:sym typeface="Helvetica Neue"/>
              </a:rPr>
              <a:t>- </a:t>
            </a:r>
            <a:endParaRPr sz="1200" b="1">
              <a:latin typeface="Helvetica Neue"/>
              <a:ea typeface="Helvetica Neue"/>
              <a:cs typeface="Helvetica Neue"/>
              <a:sym typeface="Helvetica Neue"/>
            </a:endParaRPr>
          </a:p>
        </p:txBody>
      </p:sp>
      <p:cxnSp>
        <p:nvCxnSpPr>
          <p:cNvPr id="281" name="Google Shape;281;g16b5166e662_0_39"/>
          <p:cNvCxnSpPr>
            <a:stCxn id="274" idx="0"/>
            <a:endCxn id="277" idx="1"/>
          </p:cNvCxnSpPr>
          <p:nvPr/>
        </p:nvCxnSpPr>
        <p:spPr>
          <a:xfrm rot="-5400000" flipH="1">
            <a:off x="4356036" y="32271"/>
            <a:ext cx="145800" cy="3189000"/>
          </a:xfrm>
          <a:prstGeom prst="bentConnector4">
            <a:avLst>
              <a:gd name="adj1" fmla="val -163323"/>
              <a:gd name="adj2" fmla="val 86119"/>
            </a:avLst>
          </a:prstGeom>
          <a:noFill/>
          <a:ln w="12700" cap="rnd" cmpd="sng">
            <a:solidFill>
              <a:srgbClr val="2F5496"/>
            </a:solidFill>
            <a:prstDash val="solid"/>
            <a:miter lim="800000"/>
            <a:headEnd type="oval" w="med" len="med"/>
            <a:tailEnd type="oval" w="med" len="med"/>
          </a:ln>
        </p:spPr>
      </p:cxnSp>
      <p:sp>
        <p:nvSpPr>
          <p:cNvPr id="282" name="Google Shape;282;g16b5166e662_0_39"/>
          <p:cNvSpPr txBox="1"/>
          <p:nvPr/>
        </p:nvSpPr>
        <p:spPr>
          <a:xfrm>
            <a:off x="6234185" y="1870048"/>
            <a:ext cx="5541000" cy="7542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Out of a total of 25 countries, annual GDP declined in 19 countries and CO2 emissions in 16 countries declined.</a:t>
            </a:r>
            <a:endParaRPr sz="1000">
              <a:solidFill>
                <a:schemeClr val="dk1"/>
              </a:solidFill>
              <a:latin typeface="Nanum Gothic"/>
              <a:ea typeface="Nanum Gothic"/>
              <a:cs typeface="Nanum Gothic"/>
              <a:sym typeface="Nanum Gothic"/>
            </a:endParaRPr>
          </a:p>
          <a:p>
            <a:pPr marL="285750" marR="0" lvl="0" indent="-2857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American and European countries show lower GDP and CO2 emission growth rates.  </a:t>
            </a:r>
            <a:endParaRPr>
              <a:latin typeface="Nanum Gothic"/>
              <a:ea typeface="Nanum Gothic"/>
              <a:cs typeface="Nanum Gothic"/>
              <a:sym typeface="Nanum Gothic"/>
            </a:endParaRPr>
          </a:p>
          <a:p>
            <a:pPr marL="0" marR="0" lvl="0" indent="0" algn="l" rtl="0">
              <a:spcBef>
                <a:spcPts val="0"/>
              </a:spcBef>
              <a:spcAft>
                <a:spcPts val="0"/>
              </a:spcAft>
              <a:buNone/>
            </a:pPr>
            <a:endParaRPr sz="1300">
              <a:solidFill>
                <a:schemeClr val="dk1"/>
              </a:solidFill>
              <a:latin typeface="Nanum Gothic"/>
              <a:ea typeface="Nanum Gothic"/>
              <a:cs typeface="Nanum Gothic"/>
              <a:sym typeface="Nanum Gothic"/>
            </a:endParaRPr>
          </a:p>
        </p:txBody>
      </p:sp>
      <p:sp>
        <p:nvSpPr>
          <p:cNvPr id="283" name="Google Shape;283;g16b5166e662_0_39"/>
          <p:cNvSpPr txBox="1"/>
          <p:nvPr/>
        </p:nvSpPr>
        <p:spPr>
          <a:xfrm>
            <a:off x="6234118" y="2761433"/>
            <a:ext cx="5630100" cy="630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Out of a total of 25 countries, annual GDP declined in 23 countries and CO2 emissions in 22 countries declined.</a:t>
            </a:r>
            <a:endParaRPr>
              <a:latin typeface="Nanum Gothic"/>
              <a:ea typeface="Nanum Gothic"/>
              <a:cs typeface="Nanum Gothic"/>
              <a:sym typeface="Nanum Gothic"/>
            </a:endParaRPr>
          </a:p>
          <a:p>
            <a:pPr marL="285750" marR="0" lvl="0" indent="-285750" algn="l" rtl="0">
              <a:spcBef>
                <a:spcPts val="6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China is the only country with positive GDP and CO2 emissions growth rates.</a:t>
            </a:r>
            <a:endParaRPr sz="1000">
              <a:solidFill>
                <a:schemeClr val="dk1"/>
              </a:solidFill>
              <a:latin typeface="Nanum Gothic"/>
              <a:ea typeface="Nanum Gothic"/>
              <a:cs typeface="Nanum Gothic"/>
              <a:sym typeface="Nanum Gothic"/>
            </a:endParaRPr>
          </a:p>
        </p:txBody>
      </p:sp>
      <p:sp>
        <p:nvSpPr>
          <p:cNvPr id="284" name="Google Shape;284;g16b5166e662_0_39"/>
          <p:cNvSpPr txBox="1"/>
          <p:nvPr/>
        </p:nvSpPr>
        <p:spPr>
          <a:xfrm>
            <a:off x="6234183" y="3822929"/>
            <a:ext cx="5531100" cy="785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Out of a total of 25 countries, annual GDP declined in 4 countries and CO2 emissions in 10 countries declined.</a:t>
            </a:r>
            <a:endParaRPr>
              <a:latin typeface="Nanum Gothic"/>
              <a:ea typeface="Nanum Gothic"/>
              <a:cs typeface="Nanum Gothic"/>
              <a:sym typeface="Nanum Gothic"/>
            </a:endParaRPr>
          </a:p>
          <a:p>
            <a:pPr marL="285750" marR="0" lvl="0" indent="-285750" algn="l" rtl="0">
              <a:spcBef>
                <a:spcPts val="6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GDP Growth pattern and CO2 emissions show mismatched in 10 countries.</a:t>
            </a:r>
            <a:endParaRPr>
              <a:latin typeface="Nanum Gothic"/>
              <a:ea typeface="Nanum Gothic"/>
              <a:cs typeface="Nanum Gothic"/>
              <a:sym typeface="Nanum Gothic"/>
            </a:endParaRPr>
          </a:p>
          <a:p>
            <a:pPr marL="0" marR="0" lvl="0" indent="0" algn="l" rtl="0">
              <a:spcBef>
                <a:spcPts val="0"/>
              </a:spcBef>
              <a:spcAft>
                <a:spcPts val="0"/>
              </a:spcAft>
              <a:buNone/>
            </a:pPr>
            <a:endParaRPr sz="1000">
              <a:solidFill>
                <a:schemeClr val="dk1"/>
              </a:solidFill>
              <a:latin typeface="Nanum Gothic"/>
              <a:ea typeface="Nanum Gothic"/>
              <a:cs typeface="Nanum Gothic"/>
              <a:sym typeface="Nanum Gothic"/>
            </a:endParaRPr>
          </a:p>
        </p:txBody>
      </p:sp>
      <p:sp>
        <p:nvSpPr>
          <p:cNvPr id="285" name="Google Shape;285;g16b5166e662_0_39"/>
          <p:cNvSpPr txBox="1"/>
          <p:nvPr/>
        </p:nvSpPr>
        <p:spPr>
          <a:xfrm>
            <a:off x="5888022" y="4663034"/>
            <a:ext cx="5531100" cy="194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Helvetica Neue"/>
                <a:ea typeface="Helvetica Neue"/>
                <a:cs typeface="Helvetica Neue"/>
                <a:sym typeface="Helvetica Neue"/>
              </a:rPr>
              <a:t>Findings</a:t>
            </a:r>
            <a:endParaRPr sz="1400" b="1">
              <a:solidFill>
                <a:schemeClr val="dk1"/>
              </a:solidFill>
              <a:latin typeface="Helvetica Neue"/>
              <a:ea typeface="Helvetica Neue"/>
              <a:cs typeface="Helvetica Neue"/>
              <a:sym typeface="Helvetica Neue"/>
            </a:endParaRPr>
          </a:p>
          <a:p>
            <a:pPr marL="285750" marR="0" lvl="0" indent="-285750" algn="l" rtl="0">
              <a:spcBef>
                <a:spcPts val="9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GDP Growth Rate and CO2 emissions Growth Rate show similar patterns, decreasing in Global Recession and Pandemic Period while they show different patterns in regard to Paris Agreement.</a:t>
            </a:r>
            <a:endParaRPr>
              <a:latin typeface="Nanum Gothic"/>
              <a:ea typeface="Nanum Gothic"/>
              <a:cs typeface="Nanum Gothic"/>
              <a:sym typeface="Nanum Gothic"/>
            </a:endParaRPr>
          </a:p>
          <a:p>
            <a:pPr marL="285750" marR="0" lvl="0" indent="-285750" algn="l" rtl="0">
              <a:spcBef>
                <a:spcPts val="6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Based on our previous observations, GDP growth has a positive correlation with CO2 emissions. But in the Paris Agreement period, it seems to support the counter argument: high growth rate and relatively low CO2 emissions growth rate. Paris Agreement might have a impact on the result. However, more researches are needed to validate the assumption.  </a:t>
            </a:r>
            <a:endParaRPr>
              <a:latin typeface="Nanum Gothic"/>
              <a:ea typeface="Nanum Gothic"/>
              <a:cs typeface="Nanum Gothic"/>
              <a:sym typeface="Nanum Gothic"/>
            </a:endParaRPr>
          </a:p>
          <a:p>
            <a:pPr marL="0" marR="0" lvl="0" indent="0" algn="l" rtl="0">
              <a:spcBef>
                <a:spcPts val="0"/>
              </a:spcBef>
              <a:spcAft>
                <a:spcPts val="0"/>
              </a:spcAft>
              <a:buNone/>
            </a:pPr>
            <a:endParaRPr sz="1400">
              <a:solidFill>
                <a:schemeClr val="dk1"/>
              </a:solidFill>
              <a:latin typeface="Nanum Gothic"/>
              <a:ea typeface="Nanum Gothic"/>
              <a:cs typeface="Nanum Gothic"/>
              <a:sym typeface="Nanum Gothic"/>
            </a:endParaRPr>
          </a:p>
        </p:txBody>
      </p:sp>
      <p:cxnSp>
        <p:nvCxnSpPr>
          <p:cNvPr id="286" name="Google Shape;286;g16b5166e662_0_39"/>
          <p:cNvCxnSpPr/>
          <p:nvPr/>
        </p:nvCxnSpPr>
        <p:spPr>
          <a:xfrm>
            <a:off x="6793230" y="4833479"/>
            <a:ext cx="4702200" cy="21000"/>
          </a:xfrm>
          <a:prstGeom prst="straightConnector1">
            <a:avLst/>
          </a:prstGeom>
          <a:noFill/>
          <a:ln w="9525" cap="flat" cmpd="thinThick">
            <a:solidFill>
              <a:srgbClr val="A5A5A5"/>
            </a:solidFill>
            <a:prstDash val="solid"/>
            <a:miter lim="800000"/>
            <a:headEnd type="none" w="sm" len="sm"/>
            <a:tailEnd type="oval" w="med" len="med"/>
          </a:ln>
        </p:spPr>
      </p:cxnSp>
      <p:sp>
        <p:nvSpPr>
          <p:cNvPr id="287" name="Google Shape;287;g16b5166e662_0_39"/>
          <p:cNvSpPr txBox="1"/>
          <p:nvPr/>
        </p:nvSpPr>
        <p:spPr>
          <a:xfrm>
            <a:off x="6883100" y="6526375"/>
            <a:ext cx="54183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 Top 5 countries in each continent were selected by amount of CO2 emissions in 2020.  </a:t>
            </a:r>
            <a:endParaRPr sz="1000">
              <a:solidFill>
                <a:schemeClr val="dk1"/>
              </a:solidFill>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9"/>
          <p:cNvPicPr preferRelativeResize="0"/>
          <p:nvPr/>
        </p:nvPicPr>
        <p:blipFill rotWithShape="1">
          <a:blip r:embed="rId3">
            <a:alphaModFix/>
          </a:blip>
          <a:srcRect r="17508"/>
          <a:stretch/>
        </p:blipFill>
        <p:spPr>
          <a:xfrm>
            <a:off x="3703425" y="1498625"/>
            <a:ext cx="3720201" cy="1886900"/>
          </a:xfrm>
          <a:prstGeom prst="rect">
            <a:avLst/>
          </a:prstGeom>
          <a:noFill/>
          <a:ln>
            <a:noFill/>
          </a:ln>
        </p:spPr>
      </p:pic>
      <p:pic>
        <p:nvPicPr>
          <p:cNvPr id="294" name="Google Shape;294;p9"/>
          <p:cNvPicPr preferRelativeResize="0"/>
          <p:nvPr/>
        </p:nvPicPr>
        <p:blipFill rotWithShape="1">
          <a:blip r:embed="rId4">
            <a:alphaModFix/>
          </a:blip>
          <a:srcRect r="17508"/>
          <a:stretch/>
        </p:blipFill>
        <p:spPr>
          <a:xfrm>
            <a:off x="186850" y="1498637"/>
            <a:ext cx="3712046" cy="1865925"/>
          </a:xfrm>
          <a:prstGeom prst="rect">
            <a:avLst/>
          </a:prstGeom>
          <a:noFill/>
          <a:ln>
            <a:noFill/>
          </a:ln>
        </p:spPr>
      </p:pic>
      <p:pic>
        <p:nvPicPr>
          <p:cNvPr id="295" name="Google Shape;295;p9"/>
          <p:cNvPicPr preferRelativeResize="0"/>
          <p:nvPr/>
        </p:nvPicPr>
        <p:blipFill rotWithShape="1">
          <a:blip r:embed="rId5">
            <a:alphaModFix/>
          </a:blip>
          <a:srcRect r="17508"/>
          <a:stretch/>
        </p:blipFill>
        <p:spPr>
          <a:xfrm>
            <a:off x="182813" y="3101475"/>
            <a:ext cx="3720123" cy="1865925"/>
          </a:xfrm>
          <a:prstGeom prst="rect">
            <a:avLst/>
          </a:prstGeom>
          <a:noFill/>
          <a:ln>
            <a:noFill/>
          </a:ln>
        </p:spPr>
      </p:pic>
      <p:sp>
        <p:nvSpPr>
          <p:cNvPr id="296" name="Google Shape;296;p9"/>
          <p:cNvSpPr txBox="1">
            <a:spLocks noGrp="1"/>
          </p:cNvSpPr>
          <p:nvPr>
            <p:ph type="title"/>
          </p:nvPr>
        </p:nvSpPr>
        <p:spPr>
          <a:xfrm>
            <a:off x="416915" y="209807"/>
            <a:ext cx="11128200" cy="1005000"/>
          </a:xfrm>
          <a:prstGeom prst="rect">
            <a:avLst/>
          </a:prstGeom>
          <a:noFill/>
          <a:ln>
            <a:noFill/>
          </a:ln>
        </p:spPr>
        <p:txBody>
          <a:bodyPr spcFirstLastPara="1" wrap="square" lIns="121875" tIns="121875" rIns="121875" bIns="121875" anchor="t" anchorCtr="0">
            <a:noAutofit/>
          </a:bodyPr>
          <a:lstStyle/>
          <a:p>
            <a:pPr marL="0" lvl="0" indent="0" algn="l" rtl="0">
              <a:lnSpc>
                <a:spcPct val="90000"/>
              </a:lnSpc>
              <a:spcBef>
                <a:spcPts val="0"/>
              </a:spcBef>
              <a:spcAft>
                <a:spcPts val="0"/>
              </a:spcAft>
              <a:buClr>
                <a:schemeClr val="dk1"/>
              </a:buClr>
              <a:buSzPts val="1100"/>
              <a:buNone/>
            </a:pPr>
            <a:r>
              <a:rPr lang="en-US" sz="2800" b="1">
                <a:latin typeface="Helvetica Neue"/>
                <a:ea typeface="Helvetica Neue"/>
                <a:cs typeface="Helvetica Neue"/>
                <a:sym typeface="Helvetica Neue"/>
              </a:rPr>
              <a:t>Country level analysis: A Promising future</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GDP growth accompanied by CO2 emission reduction</a:t>
            </a:r>
            <a:endParaRPr/>
          </a:p>
        </p:txBody>
      </p:sp>
      <p:cxnSp>
        <p:nvCxnSpPr>
          <p:cNvPr id="297" name="Google Shape;297;p9"/>
          <p:cNvCxnSpPr/>
          <p:nvPr/>
        </p:nvCxnSpPr>
        <p:spPr>
          <a:xfrm>
            <a:off x="557985" y="1214886"/>
            <a:ext cx="11076030" cy="0"/>
          </a:xfrm>
          <a:prstGeom prst="straightConnector1">
            <a:avLst/>
          </a:prstGeom>
          <a:noFill/>
          <a:ln w="19050" cap="flat" cmpd="sng">
            <a:solidFill>
              <a:schemeClr val="dk1"/>
            </a:solidFill>
            <a:prstDash val="solid"/>
            <a:miter lim="800000"/>
            <a:headEnd type="none" w="sm" len="sm"/>
            <a:tailEnd type="none" w="sm" len="sm"/>
          </a:ln>
        </p:spPr>
      </p:cxnSp>
      <p:sp>
        <p:nvSpPr>
          <p:cNvPr id="298" name="Google Shape;298;p9"/>
          <p:cNvSpPr txBox="1"/>
          <p:nvPr/>
        </p:nvSpPr>
        <p:spPr>
          <a:xfrm>
            <a:off x="7654675" y="1534788"/>
            <a:ext cx="4296000" cy="3063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CO2 emission reduction can be benign to economy</a:t>
            </a:r>
            <a:endParaRPr sz="1700">
              <a:latin typeface="Helvetica Neue"/>
              <a:ea typeface="Helvetica Neue"/>
              <a:cs typeface="Helvetica Neue"/>
              <a:sym typeface="Helvetica Neue"/>
            </a:endParaRPr>
          </a:p>
          <a:p>
            <a:pPr marL="0" marR="0" lvl="0" indent="0" algn="l" rtl="0">
              <a:spcBef>
                <a:spcPts val="0"/>
              </a:spcBef>
              <a:spcAft>
                <a:spcPts val="0"/>
              </a:spcAft>
              <a:buNone/>
            </a:pPr>
            <a:endParaRPr sz="1000">
              <a:solidFill>
                <a:schemeClr val="dk1"/>
              </a:solidFill>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Take US and China as examples, the GDP of both countries grow in monotonicity since 1990. Meanwhile, fossil share of energy presents downtrend and renewable share of energy present uptrend for both countries. However, the annual CO2 emission of US decline sharply since 2007, and reach a low level in 2020, which is even lower than that of 1990. On the other hand, China keeps increasing the annual CO2 emission and reach a historical high in 2020, although the trend seems to slow down a lot.</a:t>
            </a:r>
            <a:endParaRPr>
              <a:latin typeface="Nanum Gothic"/>
              <a:ea typeface="Nanum Gothic"/>
              <a:cs typeface="Nanum Gothic"/>
              <a:sym typeface="Nanum Gothic"/>
            </a:endParaRPr>
          </a:p>
          <a:p>
            <a:pPr marL="0" marR="0" lvl="0" indent="0" algn="l" rtl="0">
              <a:spcBef>
                <a:spcPts val="0"/>
              </a:spcBef>
              <a:spcAft>
                <a:spcPts val="0"/>
              </a:spcAft>
              <a:buNone/>
            </a:pPr>
            <a:endParaRPr sz="1000">
              <a:solidFill>
                <a:schemeClr val="dk1"/>
              </a:solidFill>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This interesting comparison indicate that the booming of economy do not necessarily rely on productive process that produce CO2 as by-product. With a high service sector proportion in national economy, US is starting to achieve a green economy.</a:t>
            </a:r>
            <a:endParaRPr>
              <a:latin typeface="Nanum Gothic"/>
              <a:ea typeface="Nanum Gothic"/>
              <a:cs typeface="Nanum Gothic"/>
              <a:sym typeface="Nanum Gothic"/>
            </a:endParaRPr>
          </a:p>
          <a:p>
            <a:pPr marL="0" marR="0" lvl="0" indent="0" algn="l" rtl="0">
              <a:spcBef>
                <a:spcPts val="0"/>
              </a:spcBef>
              <a:spcAft>
                <a:spcPts val="0"/>
              </a:spcAft>
              <a:buNone/>
            </a:pPr>
            <a:endParaRPr sz="1000">
              <a:solidFill>
                <a:schemeClr val="dk1"/>
              </a:solidFill>
              <a:latin typeface="Nanum Gothic"/>
              <a:ea typeface="Nanum Gothic"/>
              <a:cs typeface="Nanum Gothic"/>
              <a:sym typeface="Nanum Gothic"/>
            </a:endParaRPr>
          </a:p>
          <a:p>
            <a:pPr marL="0" marR="0" lvl="0" indent="0" algn="l" rtl="0">
              <a:spcBef>
                <a:spcPts val="0"/>
              </a:spcBef>
              <a:spcAft>
                <a:spcPts val="0"/>
              </a:spcAft>
              <a:buNone/>
            </a:pPr>
            <a:r>
              <a:rPr lang="en-US" sz="1000">
                <a:solidFill>
                  <a:schemeClr val="dk1"/>
                </a:solidFill>
                <a:latin typeface="Nanum Gothic"/>
                <a:ea typeface="Nanum Gothic"/>
                <a:cs typeface="Nanum Gothic"/>
                <a:sym typeface="Nanum Gothic"/>
              </a:rPr>
              <a:t>The result also reveals that the economy of developing country still rely heavily on industry with CO2 emission as by-product, but in the future, another green way is foreseeable.</a:t>
            </a:r>
            <a:endParaRPr sz="1000">
              <a:solidFill>
                <a:schemeClr val="dk1"/>
              </a:solidFill>
              <a:latin typeface="Nanum Gothic"/>
              <a:ea typeface="Nanum Gothic"/>
              <a:cs typeface="Nanum Gothic"/>
              <a:sym typeface="Nanum Gothic"/>
            </a:endParaRPr>
          </a:p>
        </p:txBody>
      </p:sp>
      <p:pic>
        <p:nvPicPr>
          <p:cNvPr id="299" name="Google Shape;299;p9"/>
          <p:cNvPicPr preferRelativeResize="0"/>
          <p:nvPr/>
        </p:nvPicPr>
        <p:blipFill rotWithShape="1">
          <a:blip r:embed="rId6">
            <a:alphaModFix/>
          </a:blip>
          <a:srcRect r="17054"/>
          <a:stretch/>
        </p:blipFill>
        <p:spPr>
          <a:xfrm>
            <a:off x="182775" y="4715251"/>
            <a:ext cx="3720201" cy="1865925"/>
          </a:xfrm>
          <a:prstGeom prst="rect">
            <a:avLst/>
          </a:prstGeom>
          <a:noFill/>
          <a:ln>
            <a:noFill/>
          </a:ln>
        </p:spPr>
      </p:pic>
      <p:pic>
        <p:nvPicPr>
          <p:cNvPr id="300" name="Google Shape;300;p9"/>
          <p:cNvPicPr preferRelativeResize="0"/>
          <p:nvPr/>
        </p:nvPicPr>
        <p:blipFill rotWithShape="1">
          <a:blip r:embed="rId7">
            <a:alphaModFix/>
          </a:blip>
          <a:srcRect l="82863" t="6183" b="80020"/>
          <a:stretch/>
        </p:blipFill>
        <p:spPr>
          <a:xfrm>
            <a:off x="7609399" y="6034820"/>
            <a:ext cx="1849933" cy="618911"/>
          </a:xfrm>
          <a:prstGeom prst="rect">
            <a:avLst/>
          </a:prstGeom>
          <a:noFill/>
          <a:ln>
            <a:noFill/>
          </a:ln>
        </p:spPr>
      </p:pic>
      <p:pic>
        <p:nvPicPr>
          <p:cNvPr id="301" name="Google Shape;301;p9"/>
          <p:cNvPicPr preferRelativeResize="0"/>
          <p:nvPr/>
        </p:nvPicPr>
        <p:blipFill rotWithShape="1">
          <a:blip r:embed="rId7">
            <a:alphaModFix/>
          </a:blip>
          <a:srcRect l="82863" t="19979" b="69655"/>
          <a:stretch/>
        </p:blipFill>
        <p:spPr>
          <a:xfrm>
            <a:off x="9515925" y="6258200"/>
            <a:ext cx="1933677" cy="486050"/>
          </a:xfrm>
          <a:prstGeom prst="rect">
            <a:avLst/>
          </a:prstGeom>
          <a:noFill/>
          <a:ln>
            <a:noFill/>
          </a:ln>
        </p:spPr>
      </p:pic>
      <p:pic>
        <p:nvPicPr>
          <p:cNvPr id="302" name="Google Shape;302;p9" descr="Grey Clouds Png, Transparent Png - kindpng"/>
          <p:cNvPicPr preferRelativeResize="0"/>
          <p:nvPr/>
        </p:nvPicPr>
        <p:blipFill rotWithShape="1">
          <a:blip r:embed="rId8">
            <a:alphaModFix/>
          </a:blip>
          <a:srcRect/>
          <a:stretch/>
        </p:blipFill>
        <p:spPr>
          <a:xfrm>
            <a:off x="9643621" y="3423"/>
            <a:ext cx="2548379" cy="1200108"/>
          </a:xfrm>
          <a:prstGeom prst="rect">
            <a:avLst/>
          </a:prstGeom>
          <a:noFill/>
          <a:ln>
            <a:noFill/>
          </a:ln>
        </p:spPr>
      </p:pic>
      <p:pic>
        <p:nvPicPr>
          <p:cNvPr id="303" name="Google Shape;303;p9"/>
          <p:cNvPicPr preferRelativeResize="0"/>
          <p:nvPr/>
        </p:nvPicPr>
        <p:blipFill rotWithShape="1">
          <a:blip r:embed="rId9">
            <a:alphaModFix/>
          </a:blip>
          <a:srcRect l="3859" r="17703"/>
          <a:stretch/>
        </p:blipFill>
        <p:spPr>
          <a:xfrm>
            <a:off x="3898900" y="3101475"/>
            <a:ext cx="3545926" cy="1886901"/>
          </a:xfrm>
          <a:prstGeom prst="rect">
            <a:avLst/>
          </a:prstGeom>
          <a:noFill/>
          <a:ln>
            <a:noFill/>
          </a:ln>
        </p:spPr>
      </p:pic>
      <p:pic>
        <p:nvPicPr>
          <p:cNvPr id="304" name="Google Shape;304;p9"/>
          <p:cNvPicPr preferRelativeResize="0"/>
          <p:nvPr/>
        </p:nvPicPr>
        <p:blipFill rotWithShape="1">
          <a:blip r:embed="rId7">
            <a:alphaModFix/>
          </a:blip>
          <a:srcRect l="4334" r="18128"/>
          <a:stretch/>
        </p:blipFill>
        <p:spPr>
          <a:xfrm>
            <a:off x="3931162" y="4701300"/>
            <a:ext cx="3481400" cy="1865925"/>
          </a:xfrm>
          <a:prstGeom prst="rect">
            <a:avLst/>
          </a:prstGeom>
          <a:noFill/>
          <a:ln>
            <a:noFill/>
          </a:ln>
        </p:spPr>
      </p:pic>
      <p:cxnSp>
        <p:nvCxnSpPr>
          <p:cNvPr id="305" name="Google Shape;305;p9"/>
          <p:cNvCxnSpPr/>
          <p:nvPr/>
        </p:nvCxnSpPr>
        <p:spPr>
          <a:xfrm rot="10800000" flipH="1">
            <a:off x="8557325" y="4798250"/>
            <a:ext cx="2987700" cy="11400"/>
          </a:xfrm>
          <a:prstGeom prst="straightConnector1">
            <a:avLst/>
          </a:prstGeom>
          <a:noFill/>
          <a:ln w="9525" cap="flat" cmpd="thinThick">
            <a:solidFill>
              <a:srgbClr val="A5A5A5"/>
            </a:solidFill>
            <a:prstDash val="solid"/>
            <a:miter lim="800000"/>
            <a:headEnd type="none" w="sm" len="sm"/>
            <a:tailEnd type="oval" w="med" len="med"/>
          </a:ln>
        </p:spPr>
      </p:cxnSp>
      <p:sp>
        <p:nvSpPr>
          <p:cNvPr id="306" name="Google Shape;306;p9"/>
          <p:cNvSpPr txBox="1"/>
          <p:nvPr/>
        </p:nvSpPr>
        <p:spPr>
          <a:xfrm>
            <a:off x="7654675" y="4597800"/>
            <a:ext cx="4058400" cy="177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chemeClr val="dk1"/>
                </a:solidFill>
                <a:latin typeface="Helvetica Neue"/>
                <a:ea typeface="Helvetica Neue"/>
                <a:cs typeface="Helvetica Neue"/>
                <a:sym typeface="Helvetica Neue"/>
              </a:rPr>
              <a:t>Summary</a:t>
            </a:r>
            <a:endParaRPr sz="13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000">
              <a:solidFill>
                <a:schemeClr val="dk1"/>
              </a:solidFill>
              <a:latin typeface="Nanum Gothic"/>
              <a:ea typeface="Nanum Gothic"/>
              <a:cs typeface="Nanum Gothic"/>
              <a:sym typeface="Nanum Gothic"/>
            </a:endParaRPr>
          </a:p>
          <a:p>
            <a:pPr marL="457200" lvl="0" indent="-29210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CO2 emission is not necessarily correlated with GDP in country level.</a:t>
            </a:r>
            <a:endParaRPr sz="1000">
              <a:solidFill>
                <a:schemeClr val="dk1"/>
              </a:solidFill>
              <a:latin typeface="Nanum Gothic"/>
              <a:ea typeface="Nanum Gothic"/>
              <a:cs typeface="Nanum Gothic"/>
              <a:sym typeface="Nanum Gothic"/>
            </a:endParaRPr>
          </a:p>
          <a:p>
            <a:pPr marL="457200" lvl="0" indent="-29210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While renewables take larger fraction in energy consumption, CO2 emission can still increase rapidly.</a:t>
            </a:r>
            <a:endParaRPr sz="1000">
              <a:solidFill>
                <a:schemeClr val="dk1"/>
              </a:solidFill>
              <a:latin typeface="Nanum Gothic"/>
              <a:ea typeface="Nanum Gothic"/>
              <a:cs typeface="Nanum Gothic"/>
              <a:sym typeface="Nanum Gothic"/>
            </a:endParaRPr>
          </a:p>
          <a:p>
            <a:pPr marL="457200" lvl="0" indent="-292100" algn="l" rtl="0">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The inner correlation between economic and energy consumption need further investigation.</a:t>
            </a:r>
            <a:endParaRPr sz="10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0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000">
              <a:solidFill>
                <a:schemeClr val="dk1"/>
              </a:solidFill>
              <a:latin typeface="Nanum Gothic"/>
              <a:ea typeface="Nanum Gothic"/>
              <a:cs typeface="Nanum Gothic"/>
              <a:sym typeface="Nanum Gothic"/>
            </a:endParaRPr>
          </a:p>
        </p:txBody>
      </p:sp>
    </p:spTree>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3617</Words>
  <Application>Microsoft Macintosh PowerPoint</Application>
  <PresentationFormat>Widescreen</PresentationFormat>
  <Paragraphs>311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Helvetica Neue</vt:lpstr>
      <vt:lpstr>Calibri</vt:lpstr>
      <vt:lpstr>Nanum Gothic</vt:lpstr>
      <vt:lpstr>Roboto Condensed</vt:lpstr>
      <vt:lpstr>Arial</vt:lpstr>
      <vt:lpstr>Тема Office</vt:lpstr>
      <vt:lpstr>CO2 emission vs. GDP growth Is there a correlation between GDP growth and CO2 emission rates by countries/regions?</vt:lpstr>
      <vt:lpstr>Methodology Analyzed data</vt:lpstr>
      <vt:lpstr>Methodology Data Manipulation</vt:lpstr>
      <vt:lpstr>Worldwide level: CO2 emissions per capita  Countries in C. Africa, S. America and SE Asia produce less CO2 per capita</vt:lpstr>
      <vt:lpstr>Worldwide level: GDP growth vs. CO2 emission rate correlation GDP rate positively correlates with CO2 emissions rate for many countries</vt:lpstr>
      <vt:lpstr>Critical time point analysis - Recession, Paris Agreement, COVID-19 CO2 emission patterns in global events show different patterns by continent</vt:lpstr>
      <vt:lpstr>Critical time point analysis - Recession, Paris Agreement, COVID-19 Among three events, COVID-19 has the largest impact on CO2 emission globally</vt:lpstr>
      <vt:lpstr>Critical time point analysis - Recession, Paris Agreement, COVID-19 In Global Recession and Pandemic, Both GDP and CO2 Growth Rates declined</vt:lpstr>
      <vt:lpstr>Country level analysis: A Promising future GDP growth accompanied by CO2 emission reduction</vt:lpstr>
      <vt:lpstr>Country level analysis: CO2 &amp; GDP change in the past 10 years One planet, divergent trajectory</vt:lpstr>
      <vt:lpstr>Statement of Work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CO2 emission vs. GDP growth Is there a correlation between GDP growth and CO2 emission rates by countries/regions?</dc:title>
  <dc:creator>Murzin, Shamil</dc:creator>
  <cp:lastModifiedBy>Murzin, Shamil</cp:lastModifiedBy>
  <cp:revision>1</cp:revision>
  <dcterms:created xsi:type="dcterms:W3CDTF">2022-04-05T19:23:50Z</dcterms:created>
  <dcterms:modified xsi:type="dcterms:W3CDTF">2023-09-04T15:16:54Z</dcterms:modified>
</cp:coreProperties>
</file>